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2" r:id="rId5"/>
    <p:sldId id="263" r:id="rId6"/>
    <p:sldId id="272" r:id="rId7"/>
    <p:sldId id="265" r:id="rId8"/>
    <p:sldId id="264" r:id="rId9"/>
    <p:sldId id="266" r:id="rId10"/>
    <p:sldId id="267" r:id="rId11"/>
    <p:sldId id="268" r:id="rId12"/>
    <p:sldId id="269"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DD3"/>
    <a:srgbClr val="29B1E7"/>
    <a:srgbClr val="168FC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108" d="100"/>
          <a:sy n="108" d="100"/>
        </p:scale>
        <p:origin x="5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17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698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5548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7698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335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1519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854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835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3021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5027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533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208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447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567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28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790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996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126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7/6/2021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570146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2A4CFF01-4E9F-4549-952F-B4AAFC330AD0}"/>
              </a:ext>
            </a:extLst>
          </p:cNvPr>
          <p:cNvSpPr txBox="1"/>
          <p:nvPr/>
        </p:nvSpPr>
        <p:spPr>
          <a:xfrm>
            <a:off x="0" y="2809875"/>
            <a:ext cx="11296358" cy="1785104"/>
          </a:xfrm>
          <a:prstGeom prst="rect">
            <a:avLst/>
          </a:prstGeom>
          <a:noFill/>
        </p:spPr>
        <p:txBody>
          <a:bodyPr wrap="square">
            <a:spAutoFit/>
          </a:bodyPr>
          <a:lstStyle/>
          <a:p>
            <a:pPr algn="ctr"/>
            <a:r>
              <a:rPr lang="tr-TR" sz="2800" b="1" i="1" cap="none" dirty="0">
                <a:solidFill>
                  <a:srgbClr val="0070C0"/>
                </a:solidFill>
                <a:latin typeface="Calibri" panose="020F0502020204030204" pitchFamily="34" charset="0"/>
                <a:cs typeface="Times New Roman" panose="02020603050405020304" pitchFamily="18" charset="0"/>
              </a:rPr>
              <a:t>Incentives and Financial Supports for Companies Operating in Technopark</a:t>
            </a:r>
          </a:p>
          <a:p>
            <a:pPr algn="ctr"/>
            <a:endParaRPr lang="tr-TR" sz="1800" b="1" i="1" dirty="0">
              <a:solidFill>
                <a:srgbClr val="0070C0"/>
              </a:solidFill>
              <a:latin typeface="Calibri" panose="020F0502020204030204" pitchFamily="34" charset="0"/>
              <a:cs typeface="Times New Roman" panose="02020603050405020304" pitchFamily="18" charset="0"/>
            </a:endParaRPr>
          </a:p>
          <a:p>
            <a:endParaRPr lang="tr-TR" sz="2000" b="1" dirty="0">
              <a:solidFill>
                <a:srgbClr val="0070C0"/>
              </a:solidFill>
              <a:latin typeface="Calibri" panose="020F0502020204030204" pitchFamily="34" charset="0"/>
              <a:cs typeface="Times New Roman" panose="02020603050405020304" pitchFamily="18" charset="0"/>
            </a:endParaRPr>
          </a:p>
          <a:p>
            <a:pPr lvl="1"/>
            <a:r>
              <a:rPr lang="tr-TR" sz="2000" b="1" dirty="0">
                <a:solidFill>
                  <a:srgbClr val="0070C0"/>
                </a:solidFill>
                <a:latin typeface="Calibri" panose="020F0502020204030204" pitchFamily="34" charset="0"/>
                <a:cs typeface="Times New Roman" panose="02020603050405020304" pitchFamily="18" charset="0"/>
              </a:rPr>
              <a:t>	</a:t>
            </a:r>
            <a:r>
              <a:rPr lang="tr-TR" sz="2200" b="1" dirty="0">
                <a:solidFill>
                  <a:srgbClr val="0070C0"/>
                </a:solidFill>
                <a:latin typeface="Calibri" panose="020F0502020204030204" pitchFamily="34" charset="0"/>
                <a:cs typeface="Times New Roman" panose="02020603050405020304" pitchFamily="18" charset="0"/>
              </a:rPr>
              <a:t>Doğan ALANTAR</a:t>
            </a:r>
          </a:p>
          <a:p>
            <a:pPr lvl="1"/>
            <a:r>
              <a:rPr lang="tr-TR" sz="2200" b="1" dirty="0">
                <a:solidFill>
                  <a:srgbClr val="0070C0"/>
                </a:solidFill>
                <a:latin typeface="Calibri" panose="020F0502020204030204" pitchFamily="34" charset="0"/>
                <a:cs typeface="Times New Roman" panose="02020603050405020304" pitchFamily="18" charset="0"/>
              </a:rPr>
              <a:t>	Charted Certified Accountant</a:t>
            </a:r>
          </a:p>
        </p:txBody>
      </p:sp>
      <p:pic>
        <p:nvPicPr>
          <p:cNvPr id="2" name="Picture 1">
            <a:extLst>
              <a:ext uri="{FF2B5EF4-FFF2-40B4-BE49-F238E27FC236}">
                <a16:creationId xmlns:a16="http://schemas.microsoft.com/office/drawing/2014/main" id="{385B6386-6E25-40C6-996F-A7FEF88AA1D0}"/>
              </a:ext>
            </a:extLst>
          </p:cNvPr>
          <p:cNvPicPr>
            <a:picLocks noChangeAspect="1"/>
          </p:cNvPicPr>
          <p:nvPr/>
        </p:nvPicPr>
        <p:blipFill>
          <a:blip r:embed="rId2"/>
          <a:stretch>
            <a:fillRect/>
          </a:stretch>
        </p:blipFill>
        <p:spPr>
          <a:xfrm>
            <a:off x="10375782" y="0"/>
            <a:ext cx="1841152" cy="1530229"/>
          </a:xfrm>
          <a:prstGeom prst="rect">
            <a:avLst/>
          </a:prstGeom>
        </p:spPr>
      </p:pic>
    </p:spTree>
    <p:extLst>
      <p:ext uri="{BB962C8B-B14F-4D97-AF65-F5344CB8AC3E}">
        <p14:creationId xmlns:p14="http://schemas.microsoft.com/office/powerpoint/2010/main" val="210269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03AAB157-4B91-4F2B-8194-4B5C4614CCBE}"/>
              </a:ext>
            </a:extLst>
          </p:cNvPr>
          <p:cNvSpPr>
            <a:spLocks noGrp="1"/>
          </p:cNvSpPr>
          <p:nvPr>
            <p:ph sz="half" idx="2"/>
          </p:nvPr>
        </p:nvSpPr>
        <p:spPr>
          <a:xfrm>
            <a:off x="6281530" y="1844394"/>
            <a:ext cx="5168348" cy="3386668"/>
          </a:xfrm>
        </p:spPr>
        <p:txBody>
          <a:bodyPr>
            <a:normAutofit fontScale="92500"/>
          </a:bodyPr>
          <a:lstStyle/>
          <a:p>
            <a:pPr marL="0" indent="0" algn="ctr">
              <a:buClrTx/>
              <a:buNone/>
            </a:pPr>
            <a:r>
              <a:rPr lang="tr-TR" b="1" i="0" dirty="0">
                <a:solidFill>
                  <a:schemeClr val="bg1"/>
                </a:solidFill>
                <a:effectLst/>
                <a:latin typeface="Calibri" panose="020F0502020204030204" pitchFamily="34" charset="0"/>
                <a:cs typeface="Calibri" panose="020F0502020204030204" pitchFamily="34" charset="0"/>
              </a:rPr>
              <a:t>Out of Zone Work Permit</a:t>
            </a:r>
          </a:p>
          <a:p>
            <a:pPr marL="342900" lvl="0" indent="-342900">
              <a:lnSpc>
                <a:spcPct val="107000"/>
              </a:lnSpc>
              <a:spcAft>
                <a:spcPts val="800"/>
              </a:spcAft>
              <a:buFont typeface="Wingdings" panose="05000000000000000000" pitchFamily="2" charset="2"/>
              <a:buChar char=""/>
              <a:tabLst>
                <a:tab pos="115824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 cases where it is necessary to carry out some of the activities within the scope of the project outside the Zone, provided that they are directly related to the projects carried out, fees of </a:t>
            </a:r>
            <a:r>
              <a:rPr lang="en-GB" sz="1800" b="1" dirty="0">
                <a:effectLst/>
                <a:latin typeface="Calibri" panose="020F0502020204030204" pitchFamily="34" charset="0"/>
                <a:ea typeface="Calibri" panose="020F0502020204030204" pitchFamily="34" charset="0"/>
                <a:cs typeface="Calibri" panose="020F0502020204030204" pitchFamily="34" charset="0"/>
              </a:rPr>
              <a:t>R&amp;D and design personnel</a:t>
            </a:r>
            <a:r>
              <a:rPr lang="en-GB" sz="1800" dirty="0">
                <a:effectLst/>
                <a:latin typeface="Calibri" panose="020F0502020204030204" pitchFamily="34" charset="0"/>
                <a:ea typeface="Calibri" panose="020F0502020204030204" pitchFamily="34" charset="0"/>
                <a:cs typeface="Calibri" panose="020F0502020204030204" pitchFamily="34" charset="0"/>
              </a:rPr>
              <a:t> working in the enterprises in the Zone, provided that the fees for these activities outside the Zone do not exceed </a:t>
            </a:r>
            <a:r>
              <a:rPr lang="en-GB" sz="1800" b="1" dirty="0">
                <a:effectLst/>
                <a:latin typeface="Calibri" panose="020F0502020204030204" pitchFamily="34" charset="0"/>
                <a:ea typeface="Calibri" panose="020F0502020204030204" pitchFamily="34" charset="0"/>
                <a:cs typeface="Calibri" panose="020F0502020204030204" pitchFamily="34" charset="0"/>
              </a:rPr>
              <a:t>one hundred percent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a:effectLst/>
                <a:latin typeface="Calibri" panose="020F0502020204030204" pitchFamily="34" charset="0"/>
                <a:ea typeface="Calibri" panose="020F0502020204030204" pitchFamily="34" charset="0"/>
                <a:cs typeface="Calibri" panose="020F0502020204030204" pitchFamily="34" charset="0"/>
              </a:rPr>
              <a:t>the portion to be determined separately or jointly by the President is evaluated within the scope of income tax withholding incentive</a:t>
            </a:r>
            <a:r>
              <a:rPr lang="en-GB" sz="1800"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8" name="Resim 7">
            <a:extLst>
              <a:ext uri="{FF2B5EF4-FFF2-40B4-BE49-F238E27FC236}">
                <a16:creationId xmlns:a16="http://schemas.microsoft.com/office/drawing/2014/main" id="{F29F7E04-5751-4E26-8A95-957D1C811700}"/>
              </a:ext>
            </a:extLst>
          </p:cNvPr>
          <p:cNvPicPr>
            <a:picLocks noChangeAspect="1"/>
          </p:cNvPicPr>
          <p:nvPr/>
        </p:nvPicPr>
        <p:blipFill>
          <a:blip r:embed="rId2"/>
          <a:stretch>
            <a:fillRect/>
          </a:stretch>
        </p:blipFill>
        <p:spPr>
          <a:xfrm>
            <a:off x="333799" y="2061851"/>
            <a:ext cx="5762201" cy="3169211"/>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9ADC55D0-836C-44DF-95E7-7CC86DD30C87}"/>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303049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FEC3F0-A40B-4649-9F0D-5F1A93775C5B}"/>
              </a:ext>
            </a:extLst>
          </p:cNvPr>
          <p:cNvSpPr>
            <a:spLocks noGrp="1"/>
          </p:cNvSpPr>
          <p:nvPr>
            <p:ph sz="half" idx="1"/>
          </p:nvPr>
        </p:nvSpPr>
        <p:spPr>
          <a:xfrm>
            <a:off x="313216" y="714508"/>
            <a:ext cx="6045381" cy="6047961"/>
          </a:xfrm>
        </p:spPr>
        <p:txBody>
          <a:bodyPr>
            <a:noAutofit/>
          </a:bodyPr>
          <a:lstStyle/>
          <a:p>
            <a:pPr marL="0" indent="0" algn="ctr">
              <a:buClrTx/>
              <a:buNone/>
            </a:pPr>
            <a:r>
              <a:rPr lang="tr-TR" b="1" i="0" dirty="0">
                <a:solidFill>
                  <a:schemeClr val="bg1"/>
                </a:solidFill>
                <a:effectLst/>
                <a:latin typeface="Calibri" panose="020F0502020204030204" pitchFamily="34" charset="0"/>
                <a:cs typeface="Calibri" panose="020F0502020204030204" pitchFamily="34" charset="0"/>
              </a:rPr>
              <a:t>Support for Technologic Product</a:t>
            </a:r>
            <a:endParaRPr lang="tr-TR" b="0" i="0" dirty="0">
              <a:solidFill>
                <a:schemeClr val="bg1"/>
              </a:solidFill>
              <a:effectLst/>
              <a:latin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tabLst>
                <a:tab pos="115824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Businesses can make </a:t>
            </a:r>
            <a:r>
              <a:rPr lang="en-GB" sz="1800" b="1" dirty="0">
                <a:effectLst/>
                <a:latin typeface="Calibri" panose="020F0502020204030204" pitchFamily="34" charset="0"/>
                <a:ea typeface="Calibri" panose="020F0502020204030204" pitchFamily="34" charset="0"/>
                <a:cs typeface="Calibri" panose="020F0502020204030204" pitchFamily="34" charset="0"/>
              </a:rPr>
              <a:t>the necessary investment within the Zone for the production of the technological product</a:t>
            </a:r>
            <a:r>
              <a:rPr lang="en-GB" sz="1800" dirty="0">
                <a:effectLst/>
                <a:latin typeface="Calibri" panose="020F0502020204030204" pitchFamily="34" charset="0"/>
                <a:ea typeface="Calibri" panose="020F0502020204030204" pitchFamily="34" charset="0"/>
                <a:cs typeface="Calibri" panose="020F0502020204030204" pitchFamily="34" charset="0"/>
              </a:rPr>
              <a:t> they have obtained as a result of the R&amp;D projects they initiated and concluded in the Zone, </a:t>
            </a:r>
            <a:r>
              <a:rPr lang="en-GB" sz="1800" b="1" dirty="0">
                <a:effectLst/>
                <a:latin typeface="Calibri" panose="020F0502020204030204" pitchFamily="34" charset="0"/>
                <a:ea typeface="Calibri" panose="020F0502020204030204" pitchFamily="34" charset="0"/>
                <a:cs typeface="Calibri" panose="020F0502020204030204" pitchFamily="34" charset="0"/>
              </a:rPr>
              <a:t>provided that the management company approves and the Ministry gives permission</a:t>
            </a:r>
            <a:r>
              <a:rPr lang="en-GB" sz="1800" dirty="0">
                <a:effectLst/>
                <a:latin typeface="Calibri" panose="020F0502020204030204" pitchFamily="34" charset="0"/>
                <a:ea typeface="Calibri" panose="020F0502020204030204" pitchFamily="34" charset="0"/>
                <a:cs typeface="Calibri" panose="020F0502020204030204" pitchFamily="34" charset="0"/>
              </a:rPr>
              <a:t>. The personnel working in the Zone due to these investments and the earnings to be obtained from these investments are taxed according to the principles to which the enterprises and their personnel out of the Zone are subject.</a:t>
            </a:r>
          </a:p>
        </p:txBody>
      </p:sp>
      <p:pic>
        <p:nvPicPr>
          <p:cNvPr id="9" name="İçerik Yer Tutucusu 8">
            <a:extLst>
              <a:ext uri="{FF2B5EF4-FFF2-40B4-BE49-F238E27FC236}">
                <a16:creationId xmlns:a16="http://schemas.microsoft.com/office/drawing/2014/main" id="{4DF65FC8-F3DC-4509-892A-1BF1DEF1B12F}"/>
              </a:ext>
            </a:extLst>
          </p:cNvPr>
          <p:cNvPicPr>
            <a:picLocks noGrp="1" noChangeAspect="1"/>
          </p:cNvPicPr>
          <p:nvPr>
            <p:ph sz="half" idx="2"/>
          </p:nvPr>
        </p:nvPicPr>
        <p:blipFill>
          <a:blip r:embed="rId2"/>
          <a:stretch>
            <a:fillRect/>
          </a:stretch>
        </p:blipFill>
        <p:spPr>
          <a:xfrm>
            <a:off x="6935372" y="2279949"/>
            <a:ext cx="4698035" cy="2917081"/>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E97BE9AF-C375-456F-929C-32B686397DCA}"/>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85328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D43D4C-21E8-490E-9A7E-835912D1815B}"/>
              </a:ext>
            </a:extLst>
          </p:cNvPr>
          <p:cNvSpPr>
            <a:spLocks noGrp="1"/>
          </p:cNvSpPr>
          <p:nvPr>
            <p:ph sz="half" idx="1"/>
          </p:nvPr>
        </p:nvSpPr>
        <p:spPr>
          <a:xfrm rot="10800000" flipV="1">
            <a:off x="940906" y="4068416"/>
            <a:ext cx="10310188" cy="2133601"/>
          </a:xfrm>
        </p:spPr>
        <p:txBody>
          <a:bodyPr>
            <a:normAutofit fontScale="85000" lnSpcReduction="10000"/>
          </a:bodyPr>
          <a:lstStyle/>
          <a:p>
            <a:pPr>
              <a:lnSpc>
                <a:spcPct val="107000"/>
              </a:lnSpc>
              <a:spcAft>
                <a:spcPts val="800"/>
              </a:spcAft>
              <a:tabLst>
                <a:tab pos="115824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Ease of Employing Foreign Personnel and Encouragement of Foreign Investors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Wingdings" panose="05000000000000000000" pitchFamily="2" charset="2"/>
              <a:buChar char=""/>
              <a:tabLst>
                <a:tab pos="1158240" algn="l"/>
              </a:tabLst>
            </a:pPr>
            <a:r>
              <a:rPr lang="tr-TR" sz="1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Calibri" panose="020F0502020204030204" pitchFamily="34" charset="0"/>
              </a:rPr>
              <a:t>Within the framework of Law No. 4875, Law No. 4817 of 27/2/2003 on Work Permits of Foreigners and relevant legislation, </a:t>
            </a:r>
            <a:r>
              <a:rPr lang="en-GB" sz="1800" b="1" dirty="0">
                <a:effectLst/>
                <a:latin typeface="Calibri" panose="020F0502020204030204" pitchFamily="34" charset="0"/>
                <a:ea typeface="Calibri" panose="020F0502020204030204" pitchFamily="34" charset="0"/>
                <a:cs typeface="Calibri" panose="020F0502020204030204" pitchFamily="34" charset="0"/>
              </a:rPr>
              <a:t>foreign national managers, qualified R&amp;D or design personnel</a:t>
            </a:r>
            <a:r>
              <a:rPr lang="en-GB" sz="1800" dirty="0">
                <a:effectLst/>
                <a:latin typeface="Calibri" panose="020F0502020204030204" pitchFamily="34" charset="0"/>
                <a:ea typeface="Calibri" panose="020F0502020204030204" pitchFamily="34" charset="0"/>
                <a:cs typeface="Calibri" panose="020F0502020204030204" pitchFamily="34" charset="0"/>
              </a:rPr>
              <a:t> can be employed in the Zones.</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Wingdings" panose="05000000000000000000" pitchFamily="2" charset="2"/>
              <a:buChar char="Ø"/>
              <a:tabLst>
                <a:tab pos="1158240" algn="l"/>
              </a:tabLst>
            </a:pPr>
            <a:r>
              <a:rPr lang="tr-TR"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Foreign private legal entities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may participate in the managing company </a:t>
            </a:r>
            <a:r>
              <a:rPr lang="en-GB" sz="1800" dirty="0">
                <a:effectLst/>
                <a:latin typeface="Calibri" panose="020F0502020204030204" pitchFamily="34" charset="0"/>
                <a:ea typeface="Calibri" panose="020F0502020204030204" pitchFamily="34" charset="0"/>
                <a:cs typeface="Calibri" panose="020F0502020204030204" pitchFamily="34" charset="0"/>
              </a:rPr>
              <a:t>within the framework of the Foreign Direct Investment Law No. 4875 dated 5/6/2003 and the relevant legislation. </a:t>
            </a:r>
            <a:r>
              <a:rPr lang="en-GB" sz="1800" b="1" dirty="0">
                <a:effectLst/>
                <a:latin typeface="Calibri" panose="020F0502020204030204" pitchFamily="34" charset="0"/>
                <a:ea typeface="Calibri" panose="020F0502020204030204" pitchFamily="34" charset="0"/>
                <a:cs typeface="Calibri" panose="020F0502020204030204" pitchFamily="34" charset="0"/>
              </a:rPr>
              <a:t>Also, foreign investors can carry out their R&amp;D, Software and Design activities within the Zone, within the scope of the laws numbered 4691, 6170 and 6676.</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4" name="İçerik Yer Tutucusu 13">
            <a:extLst>
              <a:ext uri="{FF2B5EF4-FFF2-40B4-BE49-F238E27FC236}">
                <a16:creationId xmlns:a16="http://schemas.microsoft.com/office/drawing/2014/main" id="{0A27A305-5232-4BE2-965E-7FBC7164CE0E}"/>
              </a:ext>
            </a:extLst>
          </p:cNvPr>
          <p:cNvPicPr>
            <a:picLocks noGrp="1" noChangeAspect="1"/>
          </p:cNvPicPr>
          <p:nvPr>
            <p:ph sz="half" idx="2"/>
          </p:nvPr>
        </p:nvPicPr>
        <p:blipFill>
          <a:blip r:embed="rId2"/>
          <a:stretch>
            <a:fillRect/>
          </a:stretch>
        </p:blipFill>
        <p:spPr>
          <a:xfrm>
            <a:off x="2970460" y="951404"/>
            <a:ext cx="6251080" cy="30016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1">
            <a:extLst>
              <a:ext uri="{FF2B5EF4-FFF2-40B4-BE49-F238E27FC236}">
                <a16:creationId xmlns:a16="http://schemas.microsoft.com/office/drawing/2014/main" id="{B024D578-8437-47A5-A69F-A2ECEE4FE41D}"/>
              </a:ext>
            </a:extLst>
          </p:cNvPr>
          <p:cNvPicPr>
            <a:picLocks noChangeAspect="1"/>
          </p:cNvPicPr>
          <p:nvPr/>
        </p:nvPicPr>
        <p:blipFill>
          <a:blip r:embed="rId3"/>
          <a:stretch>
            <a:fillRect/>
          </a:stretch>
        </p:blipFill>
        <p:spPr>
          <a:xfrm>
            <a:off x="10330518" y="0"/>
            <a:ext cx="1841152" cy="1530229"/>
          </a:xfrm>
          <a:prstGeom prst="rect">
            <a:avLst/>
          </a:prstGeom>
        </p:spPr>
      </p:pic>
    </p:spTree>
    <p:extLst>
      <p:ext uri="{BB962C8B-B14F-4D97-AF65-F5344CB8AC3E}">
        <p14:creationId xmlns:p14="http://schemas.microsoft.com/office/powerpoint/2010/main" val="388899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8DA76BCA-1EAF-427C-9849-381F93E2BEAB}"/>
              </a:ext>
            </a:extLst>
          </p:cNvPr>
          <p:cNvSpPr>
            <a:spLocks noGrp="1"/>
          </p:cNvSpPr>
          <p:nvPr>
            <p:ph idx="1"/>
          </p:nvPr>
        </p:nvSpPr>
        <p:spPr>
          <a:xfrm>
            <a:off x="1596886" y="3429000"/>
            <a:ext cx="8759687" cy="2809461"/>
          </a:xfrm>
        </p:spPr>
        <p:txBody>
          <a:bodyPr>
            <a:normAutofit/>
          </a:bodyPr>
          <a:lstStyle/>
          <a:p>
            <a:pPr>
              <a:lnSpc>
                <a:spcPct val="107000"/>
              </a:lnSpc>
              <a:spcAft>
                <a:spcPts val="800"/>
              </a:spcAft>
              <a:tabLst>
                <a:tab pos="115824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Special Supports Provided to TÜBİTAK Projects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tabLst>
                <a:tab pos="115824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If a project supported by TÜBİTAK is located in the Technology Development Zone, </a:t>
            </a:r>
            <a:r>
              <a:rPr lang="tr-TR" sz="1800" b="1" dirty="0">
                <a:effectLst/>
                <a:latin typeface="Calibri" panose="020F0502020204030204" pitchFamily="34" charset="0"/>
                <a:ea typeface="Calibri" panose="020F0502020204030204" pitchFamily="34" charset="0"/>
                <a:cs typeface="Calibri" panose="020F0502020204030204" pitchFamily="34" charset="0"/>
              </a:rPr>
              <a:t>donation </a:t>
            </a:r>
            <a:r>
              <a:rPr lang="en-GB" sz="1800" dirty="0">
                <a:effectLst/>
                <a:latin typeface="Calibri" panose="020F0502020204030204" pitchFamily="34" charset="0"/>
                <a:ea typeface="Calibri" panose="020F0502020204030204" pitchFamily="34" charset="0"/>
                <a:cs typeface="Calibri" panose="020F0502020204030204" pitchFamily="34" charset="0"/>
              </a:rPr>
              <a:t>provided for personnel expenditures within the scope of R&amp;D activities can be increased up to </a:t>
            </a:r>
            <a:r>
              <a:rPr lang="en-GB" sz="1800" b="1" dirty="0">
                <a:effectLst/>
                <a:latin typeface="Calibri" panose="020F0502020204030204" pitchFamily="34" charset="0"/>
                <a:ea typeface="Calibri" panose="020F0502020204030204" pitchFamily="34" charset="0"/>
                <a:cs typeface="Calibri" panose="020F0502020204030204" pitchFamily="34" charset="0"/>
              </a:rPr>
              <a:t>90%</a:t>
            </a:r>
            <a:r>
              <a:rPr lang="en-GB" sz="1800"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Resim 6">
            <a:extLst>
              <a:ext uri="{FF2B5EF4-FFF2-40B4-BE49-F238E27FC236}">
                <a16:creationId xmlns:a16="http://schemas.microsoft.com/office/drawing/2014/main" id="{9D4AD434-C6C0-40BE-88FB-68E4227E9D47}"/>
              </a:ext>
            </a:extLst>
          </p:cNvPr>
          <p:cNvPicPr>
            <a:picLocks noChangeAspect="1"/>
          </p:cNvPicPr>
          <p:nvPr/>
        </p:nvPicPr>
        <p:blipFill>
          <a:blip r:embed="rId2"/>
          <a:stretch>
            <a:fillRect/>
          </a:stretch>
        </p:blipFill>
        <p:spPr>
          <a:xfrm>
            <a:off x="1934817" y="1686555"/>
            <a:ext cx="8322365" cy="2378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6FD9ECFF-FC2A-4391-9E4E-AD7BDF251472}"/>
              </a:ext>
            </a:extLst>
          </p:cNvPr>
          <p:cNvPicPr>
            <a:picLocks noChangeAspect="1"/>
          </p:cNvPicPr>
          <p:nvPr/>
        </p:nvPicPr>
        <p:blipFill>
          <a:blip r:embed="rId3"/>
          <a:stretch>
            <a:fillRect/>
          </a:stretch>
        </p:blipFill>
        <p:spPr>
          <a:xfrm>
            <a:off x="10356573" y="0"/>
            <a:ext cx="1841152" cy="1530229"/>
          </a:xfrm>
          <a:prstGeom prst="rect">
            <a:avLst/>
          </a:prstGeom>
        </p:spPr>
      </p:pic>
    </p:spTree>
    <p:extLst>
      <p:ext uri="{BB962C8B-B14F-4D97-AF65-F5344CB8AC3E}">
        <p14:creationId xmlns:p14="http://schemas.microsoft.com/office/powerpoint/2010/main" val="252932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A1275-89F4-4C90-9AC9-2B2FA91A6A62}"/>
              </a:ext>
            </a:extLst>
          </p:cNvPr>
          <p:cNvSpPr>
            <a:spLocks noGrp="1"/>
          </p:cNvSpPr>
          <p:nvPr>
            <p:ph type="title"/>
          </p:nvPr>
        </p:nvSpPr>
        <p:spPr>
          <a:xfrm>
            <a:off x="1160852" y="3981156"/>
            <a:ext cx="9870295" cy="2504049"/>
          </a:xfrm>
        </p:spPr>
        <p:txBody>
          <a:bodyPr>
            <a:noAutofit/>
          </a:bodyPr>
          <a:lstStyle/>
          <a:p>
            <a:pPr algn="just">
              <a:buClr>
                <a:schemeClr val="bg1"/>
              </a:buClr>
            </a:pPr>
            <a:r>
              <a:rPr lang="tr-TR" sz="1600" b="1" cap="none" dirty="0">
                <a:solidFill>
                  <a:schemeClr val="bg1"/>
                </a:solidFill>
                <a:latin typeface="Calibri" panose="020F0502020204030204" pitchFamily="34" charset="0"/>
              </a:rPr>
              <a:t>Technopark; </a:t>
            </a:r>
            <a:r>
              <a:rPr lang="tr-TR" sz="1600" cap="none" dirty="0">
                <a:solidFill>
                  <a:schemeClr val="bg1"/>
                </a:solidFill>
                <a:latin typeface="Calibri" panose="020F0502020204030204" pitchFamily="34" charset="0"/>
              </a:rPr>
              <a:t>Technopark is premises where acedemic, economics and social structure are brought together, it hosts universites, research instutions, indusrial enterprises in same zone and facilities them to do research, development and innovation activites through mutual transfer of technology for creating value-added-products </a:t>
            </a:r>
            <a:br>
              <a:rPr lang="tr-TR" sz="1600" cap="none" dirty="0">
                <a:solidFill>
                  <a:schemeClr val="bg1"/>
                </a:solidFill>
                <a:latin typeface="Calibri" panose="020F0502020204030204" pitchFamily="34" charset="0"/>
              </a:rPr>
            </a:br>
            <a:br>
              <a:rPr lang="tr-TR" sz="1600" cap="none" dirty="0">
                <a:solidFill>
                  <a:schemeClr val="bg1"/>
                </a:solidFill>
                <a:latin typeface="Calibri" panose="020F0502020204030204" pitchFamily="34" charset="0"/>
              </a:rPr>
            </a:br>
            <a:r>
              <a:rPr lang="tr-TR" sz="1600" b="1" cap="none" dirty="0">
                <a:solidFill>
                  <a:schemeClr val="bg1"/>
                </a:solidFill>
                <a:latin typeface="Calibri" panose="020F0502020204030204" pitchFamily="34" charset="0"/>
              </a:rPr>
              <a:t>Technoparks in Turkey; </a:t>
            </a:r>
            <a:r>
              <a:rPr lang="tr-TR" sz="1600" b="0" i="0" cap="none" dirty="0">
                <a:solidFill>
                  <a:schemeClr val="bg1"/>
                </a:solidFill>
                <a:effectLst/>
                <a:latin typeface="Calibri" panose="020F0502020204030204" pitchFamily="34" charset="0"/>
                <a:cs typeface="Calibri" panose="020F0502020204030204" pitchFamily="34" charset="0"/>
              </a:rPr>
              <a:t>Working</a:t>
            </a:r>
            <a:r>
              <a:rPr lang="en-GB" sz="1600" b="0" i="0" cap="none" dirty="0">
                <a:solidFill>
                  <a:schemeClr val="bg1"/>
                </a:solidFill>
                <a:effectLst/>
                <a:latin typeface="Calibri" panose="020F0502020204030204" pitchFamily="34" charset="0"/>
                <a:cs typeface="Calibri" panose="020F0502020204030204" pitchFamily="34" charset="0"/>
              </a:rPr>
              <a:t> </a:t>
            </a:r>
            <a:r>
              <a:rPr lang="tr-TR" sz="1600" b="0" i="0" cap="none" dirty="0">
                <a:solidFill>
                  <a:schemeClr val="bg1"/>
                </a:solidFill>
                <a:effectLst/>
                <a:latin typeface="Calibri" panose="020F0502020204030204" pitchFamily="34" charset="0"/>
                <a:cs typeface="Calibri" panose="020F0502020204030204" pitchFamily="34" charset="0"/>
              </a:rPr>
              <a:t>on</a:t>
            </a:r>
            <a:r>
              <a:rPr lang="en-GB" sz="1600" b="0" i="0" cap="none" dirty="0">
                <a:solidFill>
                  <a:schemeClr val="bg1"/>
                </a:solidFill>
                <a:effectLst/>
                <a:latin typeface="Calibri" panose="020F0502020204030204" pitchFamily="34" charset="0"/>
                <a:cs typeface="Calibri" panose="020F0502020204030204" pitchFamily="34" charset="0"/>
              </a:rPr>
              <a:t> establishment of </a:t>
            </a:r>
            <a:r>
              <a:rPr lang="en-GB" sz="1600" b="0" i="0" cap="none" dirty="0" err="1">
                <a:solidFill>
                  <a:schemeClr val="bg1"/>
                </a:solidFill>
                <a:effectLst/>
                <a:latin typeface="Calibri" panose="020F0502020204030204" pitchFamily="34" charset="0"/>
                <a:cs typeface="Calibri" panose="020F0502020204030204" pitchFamily="34" charset="0"/>
              </a:rPr>
              <a:t>technoparks</a:t>
            </a:r>
            <a:r>
              <a:rPr lang="en-GB" sz="1600" b="0" i="0" cap="none" dirty="0">
                <a:solidFill>
                  <a:schemeClr val="bg1"/>
                </a:solidFill>
                <a:effectLst/>
                <a:latin typeface="Calibri" panose="020F0502020204030204" pitchFamily="34" charset="0"/>
                <a:cs typeface="Calibri" panose="020F0502020204030204" pitchFamily="34" charset="0"/>
              </a:rPr>
              <a:t> in Turkey dates back to 1980. As a result, in 1990s, within the collaboration framework of KOSGEB and the </a:t>
            </a:r>
            <a:r>
              <a:rPr lang="tr-TR" sz="1600" cap="none" dirty="0">
                <a:solidFill>
                  <a:schemeClr val="bg1"/>
                </a:solidFill>
                <a:latin typeface="Calibri" panose="020F0502020204030204" pitchFamily="34" charset="0"/>
                <a:cs typeface="Calibri" panose="020F0502020204030204" pitchFamily="34" charset="0"/>
              </a:rPr>
              <a:t>U</a:t>
            </a:r>
            <a:r>
              <a:rPr lang="en-GB" sz="1600" b="0" i="0" cap="none" dirty="0" err="1">
                <a:solidFill>
                  <a:schemeClr val="bg1"/>
                </a:solidFill>
                <a:effectLst/>
                <a:latin typeface="Calibri" panose="020F0502020204030204" pitchFamily="34" charset="0"/>
                <a:cs typeface="Calibri" panose="020F0502020204030204" pitchFamily="34" charset="0"/>
              </a:rPr>
              <a:t>niversities</a:t>
            </a:r>
            <a:r>
              <a:rPr lang="en-GB" sz="1600" b="0" i="0" cap="none" dirty="0">
                <a:solidFill>
                  <a:schemeClr val="bg1"/>
                </a:solidFill>
                <a:effectLst/>
                <a:latin typeface="Calibri" panose="020F0502020204030204" pitchFamily="34" charset="0"/>
                <a:cs typeface="Calibri" panose="020F0502020204030204" pitchFamily="34" charset="0"/>
              </a:rPr>
              <a:t>, </a:t>
            </a:r>
            <a:r>
              <a:rPr lang="tr-TR" sz="1600" b="0" i="0" cap="none" dirty="0">
                <a:solidFill>
                  <a:schemeClr val="bg1"/>
                </a:solidFill>
                <a:effectLst/>
                <a:latin typeface="Calibri" panose="020F0502020204030204" pitchFamily="34" charset="0"/>
                <a:cs typeface="Calibri" panose="020F0502020204030204" pitchFamily="34" charset="0"/>
              </a:rPr>
              <a:t>TEKMER</a:t>
            </a:r>
            <a:r>
              <a:rPr lang="en-GB" sz="1600" b="0" i="0" cap="none" dirty="0">
                <a:solidFill>
                  <a:schemeClr val="bg1"/>
                </a:solidFill>
                <a:effectLst/>
                <a:latin typeface="Calibri" panose="020F0502020204030204" pitchFamily="34" charset="0"/>
                <a:cs typeface="Calibri" panose="020F0502020204030204" pitchFamily="34" charset="0"/>
              </a:rPr>
              <a:t> (</a:t>
            </a:r>
            <a:r>
              <a:rPr lang="tr-TR" sz="1600" b="0" i="0" cap="none" dirty="0">
                <a:solidFill>
                  <a:schemeClr val="bg1"/>
                </a:solidFill>
                <a:effectLst/>
                <a:latin typeface="Calibri" panose="020F0502020204030204" pitchFamily="34" charset="0"/>
                <a:cs typeface="Calibri" panose="020F0502020204030204" pitchFamily="34" charset="0"/>
              </a:rPr>
              <a:t> so-called </a:t>
            </a:r>
            <a:r>
              <a:rPr lang="tr-TR" sz="1600" cap="none" dirty="0">
                <a:solidFill>
                  <a:schemeClr val="bg1"/>
                </a:solidFill>
                <a:latin typeface="Calibri" panose="020F0502020204030204" pitchFamily="34" charset="0"/>
                <a:cs typeface="Calibri" panose="020F0502020204030204" pitchFamily="34" charset="0"/>
              </a:rPr>
              <a:t>T</a:t>
            </a:r>
            <a:r>
              <a:rPr lang="en-GB" sz="1600" b="0" i="0" cap="none" dirty="0" err="1">
                <a:solidFill>
                  <a:schemeClr val="bg1"/>
                </a:solidFill>
                <a:effectLst/>
                <a:latin typeface="Calibri" panose="020F0502020204030204" pitchFamily="34" charset="0"/>
                <a:cs typeface="Calibri" panose="020F0502020204030204" pitchFamily="34" charset="0"/>
              </a:rPr>
              <a:t>echnology</a:t>
            </a:r>
            <a:r>
              <a:rPr lang="en-GB" sz="1600" b="0" i="0" cap="none" dirty="0">
                <a:solidFill>
                  <a:schemeClr val="bg1"/>
                </a:solidFill>
                <a:effectLst/>
                <a:latin typeface="Calibri" panose="020F0502020204030204" pitchFamily="34" charset="0"/>
                <a:cs typeface="Calibri" panose="020F0502020204030204" pitchFamily="34" charset="0"/>
              </a:rPr>
              <a:t> </a:t>
            </a:r>
            <a:r>
              <a:rPr lang="tr-TR" sz="1600" cap="none" dirty="0">
                <a:solidFill>
                  <a:schemeClr val="bg1"/>
                </a:solidFill>
                <a:latin typeface="Calibri" panose="020F0502020204030204" pitchFamily="34" charset="0"/>
                <a:cs typeface="Calibri" panose="020F0502020204030204" pitchFamily="34" charset="0"/>
              </a:rPr>
              <a:t>C</a:t>
            </a:r>
            <a:r>
              <a:rPr lang="en-GB" sz="1600" b="0" i="0" cap="none" dirty="0">
                <a:solidFill>
                  <a:schemeClr val="bg1"/>
                </a:solidFill>
                <a:effectLst/>
                <a:latin typeface="Calibri" panose="020F0502020204030204" pitchFamily="34" charset="0"/>
                <a:cs typeface="Calibri" panose="020F0502020204030204" pitchFamily="34" charset="0"/>
              </a:rPr>
              <a:t>enters) were founded</a:t>
            </a:r>
            <a:r>
              <a:rPr lang="tr-TR" sz="1600" cap="none" dirty="0">
                <a:solidFill>
                  <a:schemeClr val="bg1"/>
                </a:solidFill>
                <a:latin typeface="Calibri" panose="020F0502020204030204" pitchFamily="34" charset="0"/>
              </a:rPr>
              <a:t>.</a:t>
            </a:r>
          </a:p>
        </p:txBody>
      </p:sp>
      <p:pic>
        <p:nvPicPr>
          <p:cNvPr id="4" name="Resim 2">
            <a:extLst>
              <a:ext uri="{FF2B5EF4-FFF2-40B4-BE49-F238E27FC236}">
                <a16:creationId xmlns:a16="http://schemas.microsoft.com/office/drawing/2014/main" id="{2DC09692-0AF7-4501-81A6-EFE20B60AF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3399" y="0"/>
            <a:ext cx="1705917" cy="6645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A picture containing graphical user interface&#10;&#10;Description automatically generated">
            <a:extLst>
              <a:ext uri="{FF2B5EF4-FFF2-40B4-BE49-F238E27FC236}">
                <a16:creationId xmlns:a16="http://schemas.microsoft.com/office/drawing/2014/main" id="{651B4336-A262-46B1-92AE-2CCBA60648B5}"/>
              </a:ext>
            </a:extLst>
          </p:cNvPr>
          <p:cNvPicPr>
            <a:picLocks noChangeAspect="1"/>
          </p:cNvPicPr>
          <p:nvPr/>
        </p:nvPicPr>
        <p:blipFill>
          <a:blip r:embed="rId3"/>
          <a:stretch>
            <a:fillRect/>
          </a:stretch>
        </p:blipFill>
        <p:spPr>
          <a:xfrm>
            <a:off x="2233062" y="548640"/>
            <a:ext cx="6641432" cy="3687687"/>
          </a:xfrm>
          <a:prstGeom prst="rect">
            <a:avLst/>
          </a:prstGeom>
        </p:spPr>
      </p:pic>
    </p:spTree>
    <p:extLst>
      <p:ext uri="{BB962C8B-B14F-4D97-AF65-F5344CB8AC3E}">
        <p14:creationId xmlns:p14="http://schemas.microsoft.com/office/powerpoint/2010/main" val="215676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43590A-E66C-46DA-88A9-88CD0FBD1A22}"/>
              </a:ext>
            </a:extLst>
          </p:cNvPr>
          <p:cNvSpPr>
            <a:spLocks noGrp="1"/>
          </p:cNvSpPr>
          <p:nvPr>
            <p:ph sz="half" idx="2"/>
          </p:nvPr>
        </p:nvSpPr>
        <p:spPr>
          <a:xfrm>
            <a:off x="5759795" y="1762539"/>
            <a:ext cx="5653272" cy="4604393"/>
          </a:xfrm>
        </p:spPr>
        <p:txBody>
          <a:bodyPr>
            <a:normAutofit fontScale="92500" lnSpcReduction="10000"/>
          </a:bodyPr>
          <a:lstStyle/>
          <a:p>
            <a:pPr algn="just">
              <a:buClrTx/>
              <a:buFont typeface="Wingdings" panose="05000000000000000000" pitchFamily="2" charset="2"/>
              <a:buChar char="Ø"/>
            </a:pPr>
            <a:r>
              <a:rPr lang="tr-TR" sz="2000" b="0" i="0" dirty="0">
                <a:solidFill>
                  <a:schemeClr val="bg1"/>
                </a:solidFill>
                <a:effectLst/>
                <a:latin typeface="Calibri" panose="020F0502020204030204" pitchFamily="34" charset="0"/>
              </a:rPr>
              <a:t>The purpose of Law of Technopark is to provide firms, where do technologic R&amp;D activities, biringing together under technopark zones in order to cooperate each other and acamedics, and produce value-added products. Firms which have R&amp;D activities in technoparks zones are provided multiple convenience and exemptions related taxations and social security matters.</a:t>
            </a:r>
          </a:p>
          <a:p>
            <a:pPr algn="just">
              <a:buClrTx/>
              <a:buFont typeface="Wingdings" panose="05000000000000000000" pitchFamily="2" charset="2"/>
              <a:buChar char="Ø"/>
            </a:pPr>
            <a:r>
              <a:rPr lang="tr-TR" sz="2000" dirty="0">
                <a:solidFill>
                  <a:schemeClr val="bg1"/>
                </a:solidFill>
                <a:latin typeface="Calibri" panose="020F0502020204030204" pitchFamily="34" charset="0"/>
                <a:cs typeface="BrowalliaUPC" panose="020B0604020202020204" pitchFamily="34" charset="-34"/>
              </a:rPr>
              <a:t>According to the law, </a:t>
            </a:r>
            <a:r>
              <a:rPr lang="tr-TR" sz="2000" dirty="0" err="1">
                <a:solidFill>
                  <a:schemeClr val="bg1"/>
                </a:solidFill>
                <a:latin typeface="Calibri" panose="020F0502020204030204" pitchFamily="34" charset="0"/>
                <a:cs typeface="BrowalliaUPC" panose="020B0604020202020204" pitchFamily="34" charset="-34"/>
              </a:rPr>
              <a:t>followings</a:t>
            </a:r>
            <a:r>
              <a:rPr lang="tr-TR" sz="2000" dirty="0">
                <a:solidFill>
                  <a:schemeClr val="bg1"/>
                </a:solidFill>
                <a:latin typeface="Calibri" panose="020F0502020204030204" pitchFamily="34" charset="0"/>
                <a:cs typeface="BrowalliaUPC" panose="020B0604020202020204" pitchFamily="34" charset="-34"/>
              </a:rPr>
              <a:t> can take tecnopark advantages;, </a:t>
            </a:r>
          </a:p>
          <a:p>
            <a:pPr marL="0" indent="0" algn="just">
              <a:buClrTx/>
              <a:buNone/>
            </a:pPr>
            <a:r>
              <a:rPr lang="tr-TR" sz="2000" dirty="0">
                <a:solidFill>
                  <a:schemeClr val="bg1"/>
                </a:solidFill>
                <a:latin typeface="Calibri" panose="020F0502020204030204" pitchFamily="34" charset="0"/>
                <a:cs typeface="BrowalliaUPC" panose="020B0604020202020204" pitchFamily="34" charset="-34"/>
              </a:rPr>
              <a:t>	</a:t>
            </a:r>
            <a:r>
              <a:rPr lang="tr-TR" b="1" dirty="0">
                <a:solidFill>
                  <a:schemeClr val="bg1"/>
                </a:solidFill>
                <a:latin typeface="Calibri" panose="020F0502020204030204" pitchFamily="34" charset="0"/>
                <a:cs typeface="BrowalliaUPC" panose="020B0604020202020204" pitchFamily="34" charset="-34"/>
              </a:rPr>
              <a:t>-Managment Company Of Technopark</a:t>
            </a:r>
            <a:endParaRPr lang="tr-TR" sz="2000" b="1" dirty="0">
              <a:solidFill>
                <a:schemeClr val="bg1"/>
              </a:solidFill>
              <a:latin typeface="Calibri" panose="020F0502020204030204" pitchFamily="34" charset="0"/>
              <a:cs typeface="BrowalliaUPC" panose="020B0604020202020204" pitchFamily="34" charset="-34"/>
            </a:endParaRPr>
          </a:p>
          <a:p>
            <a:pPr marL="0" indent="0" algn="just">
              <a:buClrTx/>
              <a:buNone/>
            </a:pPr>
            <a:r>
              <a:rPr lang="tr-TR" sz="2000" dirty="0">
                <a:solidFill>
                  <a:schemeClr val="bg1"/>
                </a:solidFill>
                <a:latin typeface="Calibri" panose="020F0502020204030204" pitchFamily="34" charset="0"/>
                <a:cs typeface="BrowalliaUPC" panose="020B0604020202020204" pitchFamily="34" charset="-34"/>
              </a:rPr>
              <a:t>	-</a:t>
            </a:r>
            <a:r>
              <a:rPr lang="tr-TR" sz="2000" b="1" dirty="0">
                <a:solidFill>
                  <a:schemeClr val="bg1"/>
                </a:solidFill>
                <a:latin typeface="Calibri" panose="020F0502020204030204" pitchFamily="34" charset="0"/>
                <a:cs typeface="BrowalliaUPC" panose="020B0604020202020204" pitchFamily="34" charset="-34"/>
              </a:rPr>
              <a:t>Firms operating in Technoparks</a:t>
            </a:r>
          </a:p>
          <a:p>
            <a:pPr marL="0" indent="0" algn="just">
              <a:buClrTx/>
              <a:buNone/>
            </a:pPr>
            <a:r>
              <a:rPr lang="tr-TR" sz="2000" b="1" dirty="0">
                <a:solidFill>
                  <a:schemeClr val="bg1"/>
                </a:solidFill>
                <a:latin typeface="Calibri" panose="020F0502020204030204" pitchFamily="34" charset="0"/>
                <a:cs typeface="BrowalliaUPC" panose="020B0604020202020204" pitchFamily="34" charset="-34"/>
              </a:rPr>
              <a:t>	-Employees working in Technopark, included acamedics.</a:t>
            </a:r>
          </a:p>
          <a:p>
            <a:pPr marL="0" indent="0">
              <a:buNone/>
            </a:pPr>
            <a:endParaRPr lang="tr-TR" dirty="0"/>
          </a:p>
        </p:txBody>
      </p:sp>
      <p:pic>
        <p:nvPicPr>
          <p:cNvPr id="7" name="Content Placeholder 6" descr="A close-up of several street signs&#10;&#10;Description automatically generated with low confidence">
            <a:extLst>
              <a:ext uri="{FF2B5EF4-FFF2-40B4-BE49-F238E27FC236}">
                <a16:creationId xmlns:a16="http://schemas.microsoft.com/office/drawing/2014/main" id="{1395F5E3-3443-4DB0-AFC5-E409B19E6B36}"/>
              </a:ext>
            </a:extLst>
          </p:cNvPr>
          <p:cNvPicPr>
            <a:picLocks noGrp="1" noChangeAspect="1"/>
          </p:cNvPicPr>
          <p:nvPr>
            <p:ph sz="half" idx="1"/>
          </p:nvPr>
        </p:nvPicPr>
        <p:blipFill>
          <a:blip r:embed="rId2"/>
          <a:stretch>
            <a:fillRect/>
          </a:stretch>
        </p:blipFill>
        <p:spPr>
          <a:xfrm>
            <a:off x="622168" y="1147712"/>
            <a:ext cx="4609707" cy="4876015"/>
          </a:xfrm>
        </p:spPr>
      </p:pic>
      <p:pic>
        <p:nvPicPr>
          <p:cNvPr id="8" name="Picture 7">
            <a:extLst>
              <a:ext uri="{FF2B5EF4-FFF2-40B4-BE49-F238E27FC236}">
                <a16:creationId xmlns:a16="http://schemas.microsoft.com/office/drawing/2014/main" id="{4193C541-1D4C-43D0-85D5-EDD83C7B09A2}"/>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83667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E6287B-0DB4-434B-A487-E370E1EBFAEE}"/>
              </a:ext>
            </a:extLst>
          </p:cNvPr>
          <p:cNvSpPr>
            <a:spLocks noGrp="1"/>
          </p:cNvSpPr>
          <p:nvPr>
            <p:ph type="title"/>
          </p:nvPr>
        </p:nvSpPr>
        <p:spPr>
          <a:xfrm>
            <a:off x="0" y="1068318"/>
            <a:ext cx="6987238" cy="915227"/>
          </a:xfrm>
        </p:spPr>
        <p:txBody>
          <a:bodyPr>
            <a:normAutofit/>
          </a:bodyPr>
          <a:lstStyle/>
          <a:p>
            <a:pPr algn="ctr"/>
            <a:r>
              <a:rPr lang="tr-TR" sz="2000" b="1" cap="none" dirty="0">
                <a:solidFill>
                  <a:srgbClr val="0070C0"/>
                </a:solidFill>
                <a:latin typeface="Calibri" panose="020F0502020204030204" pitchFamily="34" charset="0"/>
              </a:rPr>
              <a:t>Support and Exemption for Firms Operating in Technology Development Zone (TDZ)</a:t>
            </a:r>
          </a:p>
        </p:txBody>
      </p:sp>
      <p:sp>
        <p:nvSpPr>
          <p:cNvPr id="9" name="İçerik Yer Tutucusu 8">
            <a:extLst>
              <a:ext uri="{FF2B5EF4-FFF2-40B4-BE49-F238E27FC236}">
                <a16:creationId xmlns:a16="http://schemas.microsoft.com/office/drawing/2014/main" id="{F7E4F53A-DDBD-4DBA-BAD5-64944E8F16A6}"/>
              </a:ext>
            </a:extLst>
          </p:cNvPr>
          <p:cNvSpPr>
            <a:spLocks noGrp="1"/>
          </p:cNvSpPr>
          <p:nvPr>
            <p:ph sz="half" idx="1"/>
          </p:nvPr>
        </p:nvSpPr>
        <p:spPr>
          <a:xfrm>
            <a:off x="501710" y="1983545"/>
            <a:ext cx="5983817" cy="4612514"/>
          </a:xfrm>
        </p:spPr>
        <p:txBody>
          <a:bodyPr>
            <a:normAutofit lnSpcReduction="10000"/>
          </a:bodyPr>
          <a:lstStyle/>
          <a:p>
            <a:pPr marL="0" indent="0" algn="ctr">
              <a:buClrTx/>
              <a:buNone/>
            </a:pPr>
            <a:r>
              <a:rPr lang="tr-TR" sz="2200" b="1" dirty="0">
                <a:solidFill>
                  <a:schemeClr val="bg1"/>
                </a:solidFill>
                <a:latin typeface="Calibri" panose="020F0502020204030204" pitchFamily="34" charset="0"/>
              </a:rPr>
              <a:t>Individual and Corporate Tax</a:t>
            </a:r>
            <a:endParaRPr lang="tr-TR" sz="2200" b="1" i="0" dirty="0">
              <a:solidFill>
                <a:schemeClr val="bg1"/>
              </a:solidFill>
              <a:effectLst/>
              <a:latin typeface="Calibri" panose="020F0502020204030204" pitchFamily="34" charset="0"/>
            </a:endParaRPr>
          </a:p>
          <a:p>
            <a:pPr algn="just">
              <a:buClrTx/>
              <a:buFont typeface="Wingdings" panose="05000000000000000000" pitchFamily="2" charset="2"/>
              <a:buChar char="Ø"/>
            </a:pPr>
            <a:r>
              <a:rPr lang="tr-TR" sz="1700" dirty="0" err="1">
                <a:solidFill>
                  <a:schemeClr val="bg1"/>
                </a:solidFill>
                <a:latin typeface="Calibri" panose="020F0502020204030204" pitchFamily="34" charset="0"/>
              </a:rPr>
              <a:t>Revenues</a:t>
            </a:r>
            <a:r>
              <a:rPr lang="tr-TR" sz="1700" dirty="0">
                <a:solidFill>
                  <a:schemeClr val="bg1"/>
                </a:solidFill>
                <a:latin typeface="Calibri" panose="020F0502020204030204" pitchFamily="34" charset="0"/>
              </a:rPr>
              <a:t> which taxpayers (individual and corporate) getting from software and R&amp;D businesses operating in the Zone, are exempt from individual and corporate tax until 31.12.2028</a:t>
            </a:r>
          </a:p>
          <a:p>
            <a:pPr algn="just">
              <a:buClrTx/>
              <a:buFont typeface="Wingdings" panose="05000000000000000000" pitchFamily="2" charset="2"/>
              <a:buChar char="Ø"/>
            </a:pPr>
            <a:r>
              <a:rPr lang="tr-TR" sz="1700" b="0" i="0" dirty="0">
                <a:solidFill>
                  <a:schemeClr val="bg1"/>
                </a:solidFill>
                <a:effectLst/>
                <a:latin typeface="Calibri" panose="020F0502020204030204" pitchFamily="34" charset="0"/>
              </a:rPr>
              <a:t>Salary of R&amp;D Employees and Support Employees are exempt from payroll tax and all other kind of taxes until 31.12.2028.</a:t>
            </a:r>
          </a:p>
          <a:p>
            <a:pPr algn="just">
              <a:buClrTx/>
              <a:buFont typeface="Wingdings" panose="05000000000000000000" pitchFamily="2" charset="2"/>
              <a:buChar char="v"/>
            </a:pPr>
            <a:r>
              <a:rPr lang="tr-TR" sz="1700" b="0" i="0" u="sng" dirty="0">
                <a:solidFill>
                  <a:schemeClr val="bg1"/>
                </a:solidFill>
                <a:effectLst/>
                <a:latin typeface="Calibri" panose="020F0502020204030204" pitchFamily="34" charset="0"/>
              </a:rPr>
              <a:t>Number of Support Employee subject to exemption may not exceed 10% of R&amp;D Employees.</a:t>
            </a:r>
            <a:endParaRPr lang="tr-TR" sz="1700" b="0" i="0" dirty="0">
              <a:solidFill>
                <a:schemeClr val="bg1"/>
              </a:solidFill>
              <a:effectLst/>
              <a:latin typeface="Calibri" panose="020F0502020204030204" pitchFamily="34" charset="0"/>
            </a:endParaRPr>
          </a:p>
          <a:p>
            <a:pPr marL="0" indent="0" algn="just">
              <a:buClrTx/>
              <a:buNone/>
            </a:pPr>
            <a:r>
              <a:rPr lang="tr-TR" sz="1700" b="0" i="0" dirty="0">
                <a:solidFill>
                  <a:schemeClr val="bg1"/>
                </a:solidFill>
                <a:effectLst/>
                <a:latin typeface="Calibri" panose="020F0502020204030204" pitchFamily="34" charset="0"/>
              </a:rPr>
              <a:t> Hourly wages for working </a:t>
            </a:r>
            <a:r>
              <a:rPr lang="tr-TR" sz="1700" b="1" i="0" dirty="0">
                <a:solidFill>
                  <a:schemeClr val="bg1"/>
                </a:solidFill>
                <a:effectLst/>
                <a:latin typeface="Calibri" panose="020F0502020204030204" pitchFamily="34" charset="0"/>
              </a:rPr>
              <a:t>outside </a:t>
            </a:r>
            <a:r>
              <a:rPr lang="tr-TR" sz="1700" b="0" i="0" dirty="0">
                <a:solidFill>
                  <a:schemeClr val="bg1"/>
                </a:solidFill>
                <a:effectLst/>
                <a:latin typeface="Calibri" panose="020F0502020204030204" pitchFamily="34" charset="0"/>
              </a:rPr>
              <a:t>of Technopark Zone under R&amp;D Project, which employees of  software development and R&amp;D Employees are entitled, are exempt from payroll tax in accordance with approval of managment company and The Ministry of </a:t>
            </a:r>
            <a:r>
              <a:rPr lang="tr-TR" sz="1700" b="0" i="0" dirty="0" err="1">
                <a:solidFill>
                  <a:schemeClr val="bg1"/>
                </a:solidFill>
                <a:effectLst/>
                <a:latin typeface="Calibri" panose="020F0502020204030204" pitchFamily="34" charset="0"/>
              </a:rPr>
              <a:t>Industry</a:t>
            </a:r>
            <a:r>
              <a:rPr lang="tr-TR" sz="1700" b="0" i="0" dirty="0">
                <a:solidFill>
                  <a:schemeClr val="bg1"/>
                </a:solidFill>
                <a:effectLst/>
                <a:latin typeface="Calibri" panose="020F0502020204030204" pitchFamily="34" charset="0"/>
              </a:rPr>
              <a:t>.</a:t>
            </a:r>
          </a:p>
          <a:p>
            <a:pPr marL="0" indent="0" algn="just">
              <a:buClrTx/>
              <a:buNone/>
            </a:pPr>
            <a:r>
              <a:rPr lang="tr-TR" sz="1700" b="0" i="0" dirty="0" err="1">
                <a:solidFill>
                  <a:schemeClr val="bg1"/>
                </a:solidFill>
                <a:effectLst/>
                <a:latin typeface="Calibri" panose="020F0502020204030204" pitchFamily="34" charset="0"/>
              </a:rPr>
              <a:t>The</a:t>
            </a:r>
            <a:r>
              <a:rPr lang="tr-TR" sz="1700" b="0" i="0" dirty="0">
                <a:solidFill>
                  <a:schemeClr val="bg1"/>
                </a:solidFill>
                <a:effectLst/>
                <a:latin typeface="Calibri" panose="020F0502020204030204" pitchFamily="34" charset="0"/>
              </a:rPr>
              <a:t> </a:t>
            </a:r>
            <a:r>
              <a:rPr lang="tr-TR" sz="1700" b="0" i="0" dirty="0" err="1">
                <a:solidFill>
                  <a:schemeClr val="bg1"/>
                </a:solidFill>
                <a:effectLst/>
                <a:latin typeface="Calibri" panose="020F0502020204030204" pitchFamily="34" charset="0"/>
              </a:rPr>
              <a:t>revenue</a:t>
            </a:r>
            <a:r>
              <a:rPr lang="tr-TR" sz="1700" b="0" i="0" dirty="0">
                <a:solidFill>
                  <a:schemeClr val="bg1"/>
                </a:solidFill>
                <a:effectLst/>
                <a:latin typeface="Calibri" panose="020F0502020204030204" pitchFamily="34" charset="0"/>
              </a:rPr>
              <a:t> of </a:t>
            </a:r>
            <a:r>
              <a:rPr lang="tr-TR" sz="1700" b="0" i="0" dirty="0" err="1">
                <a:solidFill>
                  <a:schemeClr val="bg1"/>
                </a:solidFill>
                <a:effectLst/>
                <a:latin typeface="Calibri" panose="020F0502020204030204" pitchFamily="34" charset="0"/>
              </a:rPr>
              <a:t>management</a:t>
            </a:r>
            <a:r>
              <a:rPr lang="tr-TR" sz="1700" b="0" i="0" dirty="0">
                <a:solidFill>
                  <a:schemeClr val="bg1"/>
                </a:solidFill>
                <a:effectLst/>
                <a:latin typeface="Calibri" panose="020F0502020204030204" pitchFamily="34" charset="0"/>
              </a:rPr>
              <a:t> </a:t>
            </a:r>
            <a:r>
              <a:rPr lang="tr-TR" sz="1700" b="0" i="0" dirty="0" err="1">
                <a:solidFill>
                  <a:schemeClr val="bg1"/>
                </a:solidFill>
                <a:effectLst/>
                <a:latin typeface="Calibri" panose="020F0502020204030204" pitchFamily="34" charset="0"/>
              </a:rPr>
              <a:t>company</a:t>
            </a:r>
            <a:r>
              <a:rPr lang="tr-TR" sz="1700" b="0" i="0" dirty="0">
                <a:solidFill>
                  <a:schemeClr val="bg1"/>
                </a:solidFill>
                <a:effectLst/>
                <a:latin typeface="Calibri" panose="020F0502020204030204" pitchFamily="34" charset="0"/>
              </a:rPr>
              <a:t> is </a:t>
            </a:r>
            <a:r>
              <a:rPr lang="tr-TR" sz="1700" b="0" i="0" dirty="0" err="1">
                <a:solidFill>
                  <a:schemeClr val="bg1"/>
                </a:solidFill>
                <a:effectLst/>
                <a:latin typeface="Calibri" panose="020F0502020204030204" pitchFamily="34" charset="0"/>
              </a:rPr>
              <a:t>exempt</a:t>
            </a:r>
            <a:r>
              <a:rPr lang="tr-TR" sz="1700" b="0" i="0" dirty="0">
                <a:solidFill>
                  <a:schemeClr val="bg1"/>
                </a:solidFill>
                <a:effectLst/>
                <a:latin typeface="Calibri" panose="020F0502020204030204" pitchFamily="34" charset="0"/>
              </a:rPr>
              <a:t> </a:t>
            </a:r>
            <a:r>
              <a:rPr lang="tr-TR" sz="1700" b="0" i="0" dirty="0" err="1">
                <a:solidFill>
                  <a:schemeClr val="bg1"/>
                </a:solidFill>
                <a:effectLst/>
                <a:latin typeface="Calibri" panose="020F0502020204030204" pitchFamily="34" charset="0"/>
              </a:rPr>
              <a:t>from</a:t>
            </a:r>
            <a:r>
              <a:rPr lang="tr-TR" sz="1700" b="0" i="0" dirty="0">
                <a:solidFill>
                  <a:schemeClr val="bg1"/>
                </a:solidFill>
                <a:effectLst/>
                <a:latin typeface="Calibri" panose="020F0502020204030204" pitchFamily="34" charset="0"/>
              </a:rPr>
              <a:t> CIT</a:t>
            </a:r>
          </a:p>
          <a:p>
            <a:pPr marL="0" indent="0" algn="just">
              <a:buClrTx/>
              <a:buNone/>
            </a:pPr>
            <a:r>
              <a:rPr lang="tr-TR" sz="1700" dirty="0">
                <a:solidFill>
                  <a:schemeClr val="bg1"/>
                </a:solidFill>
                <a:latin typeface="Calibri" panose="020F0502020204030204" pitchFamily="34" charset="0"/>
              </a:rPr>
              <a:t>	</a:t>
            </a:r>
            <a:endParaRPr lang="tr-TR" sz="1700" b="0" i="0" dirty="0">
              <a:solidFill>
                <a:schemeClr val="bg1"/>
              </a:solidFill>
              <a:effectLst/>
              <a:latin typeface="Calibri" panose="020F0502020204030204" pitchFamily="34" charset="0"/>
            </a:endParaRPr>
          </a:p>
        </p:txBody>
      </p:sp>
      <p:pic>
        <p:nvPicPr>
          <p:cNvPr id="4" name="Picture 3" descr="A picture containing text, person, room, gambling house&#10;&#10;Description automatically generated">
            <a:extLst>
              <a:ext uri="{FF2B5EF4-FFF2-40B4-BE49-F238E27FC236}">
                <a16:creationId xmlns:a16="http://schemas.microsoft.com/office/drawing/2014/main" id="{507BD09A-524A-431D-8C20-FA745DBC7F60}"/>
              </a:ext>
            </a:extLst>
          </p:cNvPr>
          <p:cNvPicPr>
            <a:picLocks noChangeAspect="1"/>
          </p:cNvPicPr>
          <p:nvPr/>
        </p:nvPicPr>
        <p:blipFill>
          <a:blip r:embed="rId2"/>
          <a:stretch>
            <a:fillRect/>
          </a:stretch>
        </p:blipFill>
        <p:spPr>
          <a:xfrm>
            <a:off x="7106388" y="2073076"/>
            <a:ext cx="4182059" cy="3315163"/>
          </a:xfrm>
          <a:prstGeom prst="rect">
            <a:avLst/>
          </a:prstGeom>
        </p:spPr>
      </p:pic>
      <p:pic>
        <p:nvPicPr>
          <p:cNvPr id="6" name="Picture 5">
            <a:extLst>
              <a:ext uri="{FF2B5EF4-FFF2-40B4-BE49-F238E27FC236}">
                <a16:creationId xmlns:a16="http://schemas.microsoft.com/office/drawing/2014/main" id="{5FA8236B-C7CB-4AFD-998A-271E793F7FBC}"/>
              </a:ext>
            </a:extLst>
          </p:cNvPr>
          <p:cNvPicPr>
            <a:picLocks noChangeAspect="1"/>
          </p:cNvPicPr>
          <p:nvPr/>
        </p:nvPicPr>
        <p:blipFill>
          <a:blip r:embed="rId3"/>
          <a:stretch>
            <a:fillRect/>
          </a:stretch>
        </p:blipFill>
        <p:spPr>
          <a:xfrm>
            <a:off x="10313027" y="0"/>
            <a:ext cx="1841152" cy="1530229"/>
          </a:xfrm>
          <a:prstGeom prst="rect">
            <a:avLst/>
          </a:prstGeom>
        </p:spPr>
      </p:pic>
    </p:spTree>
    <p:extLst>
      <p:ext uri="{BB962C8B-B14F-4D97-AF65-F5344CB8AC3E}">
        <p14:creationId xmlns:p14="http://schemas.microsoft.com/office/powerpoint/2010/main" val="257770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AA0DEE-FDF8-4915-B7D0-1AF2D35BA6D4}"/>
              </a:ext>
            </a:extLst>
          </p:cNvPr>
          <p:cNvSpPr>
            <a:spLocks noGrp="1"/>
          </p:cNvSpPr>
          <p:nvPr>
            <p:ph sz="half" idx="1"/>
          </p:nvPr>
        </p:nvSpPr>
        <p:spPr>
          <a:xfrm>
            <a:off x="5797855" y="1925056"/>
            <a:ext cx="5730007" cy="3181135"/>
          </a:xfrm>
        </p:spPr>
        <p:txBody>
          <a:bodyPr>
            <a:normAutofit/>
          </a:bodyPr>
          <a:lstStyle/>
          <a:p>
            <a:pPr marL="0" indent="0" algn="ctr">
              <a:buClrTx/>
              <a:buNone/>
            </a:pPr>
            <a:r>
              <a:rPr lang="en-GB" b="1" dirty="0">
                <a:solidFill>
                  <a:schemeClr val="bg1"/>
                </a:solidFill>
                <a:latin typeface="Calibri" panose="020F0502020204030204" pitchFamily="34" charset="0"/>
              </a:rPr>
              <a:t>VAT Exemption</a:t>
            </a:r>
            <a:endParaRPr lang="tr-TR" b="1" dirty="0">
              <a:solidFill>
                <a:schemeClr val="bg1"/>
              </a:solidFill>
              <a:latin typeface="Calibri" panose="020F0502020204030204" pitchFamily="34" charset="0"/>
            </a:endParaRPr>
          </a:p>
          <a:p>
            <a:pPr>
              <a:buClrTx/>
              <a:buFont typeface="Wingdings" panose="05000000000000000000" pitchFamily="2" charset="2"/>
              <a:buChar char="Ø"/>
            </a:pPr>
            <a:r>
              <a:rPr lang="en-GB" sz="1600" i="1" dirty="0" err="1">
                <a:solidFill>
                  <a:schemeClr val="bg1"/>
                </a:solidFill>
                <a:latin typeface="Calibri" panose="020F0502020204030204" pitchFamily="34" charset="0"/>
              </a:rPr>
              <a:t>Softwares</a:t>
            </a:r>
            <a:r>
              <a:rPr lang="en-GB" sz="1600" i="1" dirty="0">
                <a:solidFill>
                  <a:schemeClr val="bg1"/>
                </a:solidFill>
                <a:latin typeface="Calibri" panose="020F0502020204030204" pitchFamily="34" charset="0"/>
              </a:rPr>
              <a:t> produced by enterprises subject to Corporate</a:t>
            </a:r>
            <a:r>
              <a:rPr lang="tr-TR" sz="1600" i="1" dirty="0">
                <a:solidFill>
                  <a:schemeClr val="bg1"/>
                </a:solidFill>
                <a:latin typeface="Calibri" panose="020F0502020204030204" pitchFamily="34" charset="0"/>
              </a:rPr>
              <a:t> </a:t>
            </a:r>
            <a:r>
              <a:rPr lang="tr-TR" sz="1600" i="1" dirty="0" err="1">
                <a:solidFill>
                  <a:schemeClr val="bg1"/>
                </a:solidFill>
                <a:latin typeface="Calibri" panose="020F0502020204030204" pitchFamily="34" charset="0"/>
              </a:rPr>
              <a:t>Income</a:t>
            </a:r>
            <a:r>
              <a:rPr lang="en-GB" sz="1600" i="1" dirty="0">
                <a:solidFill>
                  <a:schemeClr val="bg1"/>
                </a:solidFill>
                <a:latin typeface="Calibri" panose="020F0502020204030204" pitchFamily="34" charset="0"/>
              </a:rPr>
              <a:t> Tax Exemption in the zone for system </a:t>
            </a:r>
            <a:r>
              <a:rPr lang="en-GB" sz="1600" i="1" dirty="0" err="1">
                <a:solidFill>
                  <a:schemeClr val="bg1"/>
                </a:solidFill>
                <a:latin typeface="Calibri" panose="020F0502020204030204" pitchFamily="34" charset="0"/>
              </a:rPr>
              <a:t>managment</a:t>
            </a:r>
            <a:r>
              <a:rPr lang="en-GB" sz="1600" i="1" dirty="0">
                <a:solidFill>
                  <a:schemeClr val="bg1"/>
                </a:solidFill>
                <a:latin typeface="Calibri" panose="020F0502020204030204" pitchFamily="34" charset="0"/>
              </a:rPr>
              <a:t>, data management, business practice, </a:t>
            </a:r>
            <a:r>
              <a:rPr lang="en-GB" sz="1600" i="1" dirty="0" err="1">
                <a:solidFill>
                  <a:schemeClr val="bg1"/>
                </a:solidFill>
                <a:latin typeface="Calibri" panose="020F0502020204030204" pitchFamily="34" charset="0"/>
              </a:rPr>
              <a:t>sectorel</a:t>
            </a:r>
            <a:r>
              <a:rPr lang="en-GB" sz="1600" i="1" dirty="0">
                <a:solidFill>
                  <a:schemeClr val="bg1"/>
                </a:solidFill>
                <a:latin typeface="Calibri" panose="020F0502020204030204" pitchFamily="34" charset="0"/>
              </a:rPr>
              <a:t>, internet, mobile and military control practice, are exempt from Value-Added Tax until 31.12.2028 </a:t>
            </a:r>
            <a:br>
              <a:rPr lang="tr-TR" i="1" dirty="0"/>
            </a:br>
            <a:endParaRPr lang="tr-TR" sz="1700" i="1" dirty="0">
              <a:solidFill>
                <a:schemeClr val="tx1"/>
              </a:solidFill>
              <a:latin typeface="Calibri" panose="020F0502020204030204" pitchFamily="34" charset="0"/>
            </a:endParaRPr>
          </a:p>
        </p:txBody>
      </p:sp>
      <p:pic>
        <p:nvPicPr>
          <p:cNvPr id="15" name="Content Placeholder 14" descr="Graphical user interface&#10;&#10;Description automatically generated with medium confidence">
            <a:extLst>
              <a:ext uri="{FF2B5EF4-FFF2-40B4-BE49-F238E27FC236}">
                <a16:creationId xmlns:a16="http://schemas.microsoft.com/office/drawing/2014/main" id="{F75FD76A-F45D-4112-BE3F-4CC55A4D62EE}"/>
              </a:ext>
            </a:extLst>
          </p:cNvPr>
          <p:cNvPicPr>
            <a:picLocks noGrp="1" noChangeAspect="1"/>
          </p:cNvPicPr>
          <p:nvPr>
            <p:ph sz="half" idx="2"/>
          </p:nvPr>
        </p:nvPicPr>
        <p:blipFill>
          <a:blip r:embed="rId2"/>
          <a:stretch>
            <a:fillRect/>
          </a:stretch>
        </p:blipFill>
        <p:spPr>
          <a:xfrm>
            <a:off x="532163" y="1505933"/>
            <a:ext cx="4933950" cy="2992568"/>
          </a:xfrm>
        </p:spPr>
      </p:pic>
      <p:pic>
        <p:nvPicPr>
          <p:cNvPr id="16" name="Picture 15">
            <a:extLst>
              <a:ext uri="{FF2B5EF4-FFF2-40B4-BE49-F238E27FC236}">
                <a16:creationId xmlns:a16="http://schemas.microsoft.com/office/drawing/2014/main" id="{48D179F4-C3B5-4FFC-870A-0B6DC891242A}"/>
              </a:ext>
            </a:extLst>
          </p:cNvPr>
          <p:cNvPicPr>
            <a:picLocks noChangeAspect="1"/>
          </p:cNvPicPr>
          <p:nvPr/>
        </p:nvPicPr>
        <p:blipFill>
          <a:blip r:embed="rId3"/>
          <a:stretch>
            <a:fillRect/>
          </a:stretch>
        </p:blipFill>
        <p:spPr>
          <a:xfrm>
            <a:off x="10375986" y="0"/>
            <a:ext cx="1841152" cy="1530229"/>
          </a:xfrm>
          <a:prstGeom prst="rect">
            <a:avLst/>
          </a:prstGeom>
        </p:spPr>
      </p:pic>
    </p:spTree>
    <p:extLst>
      <p:ext uri="{BB962C8B-B14F-4D97-AF65-F5344CB8AC3E}">
        <p14:creationId xmlns:p14="http://schemas.microsoft.com/office/powerpoint/2010/main" val="427943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E3B22D-0A27-4B7C-96A7-92F68D09140C}"/>
              </a:ext>
            </a:extLst>
          </p:cNvPr>
          <p:cNvSpPr>
            <a:spLocks noGrp="1"/>
          </p:cNvSpPr>
          <p:nvPr>
            <p:ph sz="half" idx="1"/>
          </p:nvPr>
        </p:nvSpPr>
        <p:spPr>
          <a:xfrm>
            <a:off x="393894" y="1086729"/>
            <a:ext cx="5908432" cy="4965895"/>
          </a:xfrm>
        </p:spPr>
        <p:txBody>
          <a:bodyPr/>
          <a:lstStyle/>
          <a:p>
            <a:pPr algn="ctr"/>
            <a:r>
              <a:rPr lang="tr-TR" b="1" dirty="0" err="1">
                <a:solidFill>
                  <a:schemeClr val="bg1"/>
                </a:solidFill>
                <a:latin typeface="Calibri" panose="020F0502020204030204" pitchFamily="34" charset="0"/>
              </a:rPr>
              <a:t>Property</a:t>
            </a:r>
            <a:r>
              <a:rPr lang="tr-TR" b="1" dirty="0">
                <a:solidFill>
                  <a:schemeClr val="bg1"/>
                </a:solidFill>
                <a:latin typeface="Calibri" panose="020F0502020204030204" pitchFamily="34" charset="0"/>
              </a:rPr>
              <a:t> </a:t>
            </a:r>
            <a:r>
              <a:rPr lang="tr-TR" b="1" dirty="0" err="1">
                <a:solidFill>
                  <a:schemeClr val="bg1"/>
                </a:solidFill>
                <a:latin typeface="Calibri" panose="020F0502020204030204" pitchFamily="34" charset="0"/>
              </a:rPr>
              <a:t>Tax</a:t>
            </a:r>
            <a:r>
              <a:rPr lang="tr-TR" b="1" dirty="0">
                <a:solidFill>
                  <a:schemeClr val="bg1"/>
                </a:solidFill>
                <a:latin typeface="Calibri" panose="020F0502020204030204" pitchFamily="34" charset="0"/>
              </a:rPr>
              <a:t> </a:t>
            </a:r>
            <a:r>
              <a:rPr lang="tr-TR" b="1" dirty="0" err="1">
                <a:solidFill>
                  <a:schemeClr val="bg1"/>
                </a:solidFill>
                <a:latin typeface="Calibri" panose="020F0502020204030204" pitchFamily="34" charset="0"/>
              </a:rPr>
              <a:t>Exemption</a:t>
            </a:r>
            <a:endParaRPr lang="tr-TR" sz="2000" b="1" dirty="0">
              <a:solidFill>
                <a:schemeClr val="bg1"/>
              </a:solidFill>
              <a:latin typeface="Calibri" panose="020F0502020204030204" pitchFamily="34" charset="0"/>
            </a:endParaRPr>
          </a:p>
          <a:p>
            <a:pPr algn="ctr"/>
            <a:endParaRPr lang="tr-TR" b="1" dirty="0">
              <a:solidFill>
                <a:schemeClr val="bg1"/>
              </a:solidFill>
              <a:latin typeface="Calibri" panose="020F0502020204030204" pitchFamily="34" charset="0"/>
            </a:endParaRPr>
          </a:p>
          <a:p>
            <a:pPr lvl="0" algn="just">
              <a:lnSpc>
                <a:spcPct val="107000"/>
              </a:lnSpc>
              <a:buClrTx/>
              <a:buFont typeface="Wingdings" panose="05000000000000000000" pitchFamily="2" charset="2"/>
              <a:buChar char="Ø"/>
              <a:tabLst>
                <a:tab pos="457200" algn="l"/>
              </a:tabLst>
            </a:pPr>
            <a:r>
              <a:rPr lang="tr-TR" sz="1700" dirty="0">
                <a:solidFill>
                  <a:schemeClr val="bg1"/>
                </a:solidFill>
                <a:latin typeface="Calibri" panose="020F0502020204030204" pitchFamily="34" charset="0"/>
              </a:rPr>
              <a:t>Managment Company is exempt from property tax for premises it owns located inside of </a:t>
            </a:r>
            <a:r>
              <a:rPr lang="tr-TR" sz="1700" dirty="0" err="1">
                <a:solidFill>
                  <a:schemeClr val="bg1"/>
                </a:solidFill>
                <a:latin typeface="Calibri" panose="020F0502020204030204" pitchFamily="34" charset="0"/>
              </a:rPr>
              <a:t>the</a:t>
            </a:r>
            <a:r>
              <a:rPr lang="tr-TR" sz="1700" dirty="0">
                <a:solidFill>
                  <a:schemeClr val="bg1"/>
                </a:solidFill>
                <a:latin typeface="Calibri" panose="020F0502020204030204" pitchFamily="34" charset="0"/>
              </a:rPr>
              <a:t> </a:t>
            </a:r>
            <a:r>
              <a:rPr lang="tr-TR" sz="1700" dirty="0" err="1">
                <a:solidFill>
                  <a:schemeClr val="bg1"/>
                </a:solidFill>
                <a:latin typeface="Calibri" panose="020F0502020204030204" pitchFamily="34" charset="0"/>
              </a:rPr>
              <a:t>Zone</a:t>
            </a:r>
            <a:endParaRPr lang="tr-TR" sz="1700" dirty="0">
              <a:solidFill>
                <a:schemeClr val="bg1"/>
              </a:solidFill>
              <a:latin typeface="Calibri" panose="020F0502020204030204" pitchFamily="34" charset="0"/>
            </a:endParaRPr>
          </a:p>
          <a:p>
            <a:pPr lvl="0" algn="just">
              <a:lnSpc>
                <a:spcPct val="107000"/>
              </a:lnSpc>
              <a:buClrTx/>
              <a:buFont typeface="Wingdings" panose="05000000000000000000" pitchFamily="2" charset="2"/>
              <a:buChar char="Ø"/>
              <a:tabLst>
                <a:tab pos="457200" algn="l"/>
              </a:tabLst>
            </a:pPr>
            <a:r>
              <a:rPr lang="tr-TR" sz="1700" dirty="0">
                <a:solidFill>
                  <a:schemeClr val="bg1"/>
                </a:solidFill>
                <a:latin typeface="Calibri" panose="020F0502020204030204" pitchFamily="34" charset="0"/>
              </a:rPr>
              <a:t>Providing that ownership of lands are held by University, Land of </a:t>
            </a:r>
            <a:r>
              <a:rPr lang="tr-TR" sz="1700" dirty="0" err="1">
                <a:solidFill>
                  <a:schemeClr val="bg1"/>
                </a:solidFill>
                <a:latin typeface="Calibri" panose="020F0502020204030204" pitchFamily="34" charset="0"/>
              </a:rPr>
              <a:t>Universities</a:t>
            </a:r>
            <a:r>
              <a:rPr lang="tr-TR" sz="1700" dirty="0">
                <a:solidFill>
                  <a:schemeClr val="bg1"/>
                </a:solidFill>
                <a:latin typeface="Calibri" panose="020F0502020204030204" pitchFamily="34" charset="0"/>
              </a:rPr>
              <a:t> inside of the Zone can be granted to the managment company, in case University approves. This can be applicable for the lands of public organizations as well.</a:t>
            </a:r>
          </a:p>
          <a:p>
            <a:endParaRPr lang="tr-TR" dirty="0"/>
          </a:p>
        </p:txBody>
      </p:sp>
      <p:pic>
        <p:nvPicPr>
          <p:cNvPr id="10" name="İçerik Yer Tutucusu 9">
            <a:extLst>
              <a:ext uri="{FF2B5EF4-FFF2-40B4-BE49-F238E27FC236}">
                <a16:creationId xmlns:a16="http://schemas.microsoft.com/office/drawing/2014/main" id="{D1C34EA2-B2BD-42DD-B9DE-CC221E971F0B}"/>
              </a:ext>
            </a:extLst>
          </p:cNvPr>
          <p:cNvPicPr>
            <a:picLocks noGrp="1" noChangeAspect="1"/>
          </p:cNvPicPr>
          <p:nvPr>
            <p:ph sz="half" idx="2"/>
          </p:nvPr>
        </p:nvPicPr>
        <p:blipFill>
          <a:blip r:embed="rId2"/>
          <a:stretch>
            <a:fillRect/>
          </a:stretch>
        </p:blipFill>
        <p:spPr>
          <a:xfrm>
            <a:off x="6616505" y="2163903"/>
            <a:ext cx="4745502" cy="28115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1">
            <a:extLst>
              <a:ext uri="{FF2B5EF4-FFF2-40B4-BE49-F238E27FC236}">
                <a16:creationId xmlns:a16="http://schemas.microsoft.com/office/drawing/2014/main" id="{BA0BDED1-7BED-404B-97AB-2DF39FDC2B69}"/>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374765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7A4F1F-9408-43E7-A938-918362C745A7}"/>
              </a:ext>
            </a:extLst>
          </p:cNvPr>
          <p:cNvSpPr>
            <a:spLocks noGrp="1"/>
          </p:cNvSpPr>
          <p:nvPr>
            <p:ph idx="1"/>
          </p:nvPr>
        </p:nvSpPr>
        <p:spPr>
          <a:xfrm>
            <a:off x="1400190" y="3710785"/>
            <a:ext cx="9126574" cy="2406719"/>
          </a:xfrm>
        </p:spPr>
        <p:txBody>
          <a:bodyPr>
            <a:normAutofit/>
          </a:bodyPr>
          <a:lstStyle/>
          <a:p>
            <a:pPr marL="0" indent="0" algn="ctr">
              <a:buClrTx/>
              <a:buNone/>
            </a:pPr>
            <a:r>
              <a:rPr lang="tr-TR" b="1" dirty="0">
                <a:solidFill>
                  <a:schemeClr val="bg1"/>
                </a:solidFill>
                <a:latin typeface="Calibri" panose="020F0502020204030204" pitchFamily="34" charset="0"/>
              </a:rPr>
              <a:t>Social Security Premium Support</a:t>
            </a:r>
            <a:endParaRPr lang="tr-TR" b="1" i="0" dirty="0">
              <a:solidFill>
                <a:schemeClr val="bg1"/>
              </a:solidFill>
              <a:effectLst/>
              <a:latin typeface="Calibri" panose="020F0502020204030204" pitchFamily="34" charset="0"/>
            </a:endParaRPr>
          </a:p>
          <a:p>
            <a:pPr>
              <a:lnSpc>
                <a:spcPct val="107000"/>
              </a:lnSpc>
              <a:spcAft>
                <a:spcPts val="800"/>
              </a:spcAft>
              <a:tabLst>
                <a:tab pos="115824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Pursuant to Article 3 of the Law No. 5746 on Supporting Research and Development Activities, regarding </a:t>
            </a:r>
            <a:r>
              <a:rPr lang="en-GB" sz="1800" b="1" dirty="0">
                <a:effectLst/>
                <a:latin typeface="Calibri" panose="020F0502020204030204" pitchFamily="34" charset="0"/>
                <a:ea typeface="Calibri" panose="020F0502020204030204" pitchFamily="34" charset="0"/>
                <a:cs typeface="Calibri" panose="020F0502020204030204" pitchFamily="34" charset="0"/>
              </a:rPr>
              <a:t>personnel working in companies operating in Technology Development Zones and whose wages are exempt from income tax </a:t>
            </a:r>
            <a:r>
              <a:rPr lang="en-GB" sz="1800" dirty="0">
                <a:effectLst/>
                <a:latin typeface="Calibri" panose="020F0502020204030204" pitchFamily="34" charset="0"/>
                <a:ea typeface="Calibri" panose="020F0502020204030204" pitchFamily="34" charset="0"/>
                <a:cs typeface="Calibri" panose="020F0502020204030204" pitchFamily="34" charset="0"/>
              </a:rPr>
              <a:t>pursuant to the Law No. 4691; </a:t>
            </a:r>
            <a:r>
              <a:rPr lang="en-GB" sz="1800" b="1" dirty="0">
                <a:effectLst/>
                <a:latin typeface="Calibri" panose="020F0502020204030204" pitchFamily="34" charset="0"/>
                <a:ea typeface="Calibri" panose="020F0502020204030204" pitchFamily="34" charset="0"/>
                <a:cs typeface="Calibri" panose="020F0502020204030204" pitchFamily="34" charset="0"/>
              </a:rPr>
              <a:t>half of the employer's share of the insurance premium</a:t>
            </a:r>
            <a:r>
              <a:rPr lang="en-GB" sz="1800" dirty="0">
                <a:effectLst/>
                <a:latin typeface="Calibri" panose="020F0502020204030204" pitchFamily="34" charset="0"/>
                <a:ea typeface="Calibri" panose="020F0502020204030204" pitchFamily="34" charset="0"/>
                <a:cs typeface="Calibri" panose="020F0502020204030204" pitchFamily="34" charset="0"/>
              </a:rPr>
              <a:t> calculated over their wages in return for this work is covered from the allowance to be added to the budget of the Ministry of Finance.</a:t>
            </a:r>
          </a:p>
        </p:txBody>
      </p:sp>
      <p:pic>
        <p:nvPicPr>
          <p:cNvPr id="14" name="İçerik Yer Tutucusu 13">
            <a:extLst>
              <a:ext uri="{FF2B5EF4-FFF2-40B4-BE49-F238E27FC236}">
                <a16:creationId xmlns:a16="http://schemas.microsoft.com/office/drawing/2014/main" id="{3FE792C8-F51F-4DE8-A01E-3B47638EC10E}"/>
              </a:ext>
            </a:extLst>
          </p:cNvPr>
          <p:cNvPicPr>
            <a:picLocks noGrp="1" noChangeAspect="1"/>
          </p:cNvPicPr>
          <p:nvPr>
            <p:ph sz="half" idx="4294967295"/>
          </p:nvPr>
        </p:nvPicPr>
        <p:blipFill>
          <a:blip r:embed="rId2"/>
          <a:stretch>
            <a:fillRect/>
          </a:stretch>
        </p:blipFill>
        <p:spPr>
          <a:xfrm>
            <a:off x="3067878" y="973429"/>
            <a:ext cx="6056243" cy="2688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4F3D0C7-E1D1-4CAC-8EA9-BA93980C20CC}"/>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343614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6E51AB-0256-4A0B-A953-5DFE4C1DF84A}"/>
              </a:ext>
            </a:extLst>
          </p:cNvPr>
          <p:cNvSpPr>
            <a:spLocks noGrp="1"/>
          </p:cNvSpPr>
          <p:nvPr>
            <p:ph sz="half" idx="1"/>
          </p:nvPr>
        </p:nvSpPr>
        <p:spPr>
          <a:xfrm>
            <a:off x="1424607" y="3797300"/>
            <a:ext cx="9342783" cy="2598239"/>
          </a:xfrm>
        </p:spPr>
        <p:txBody>
          <a:bodyPr>
            <a:normAutofit/>
          </a:bodyPr>
          <a:lstStyle/>
          <a:p>
            <a:pPr marL="0" indent="0" algn="ctr">
              <a:buClrTx/>
              <a:buNone/>
            </a:pPr>
            <a:r>
              <a:rPr lang="tr-TR" b="1" i="0" dirty="0">
                <a:solidFill>
                  <a:schemeClr val="bg1"/>
                </a:solidFill>
                <a:effectLst/>
                <a:latin typeface="Calibri" panose="020F0502020204030204" pitchFamily="34" charset="0"/>
              </a:rPr>
              <a:t>Custom Tax Exemption</a:t>
            </a:r>
          </a:p>
          <a:p>
            <a:pPr algn="just">
              <a:buClrTx/>
              <a:buFont typeface="Wingdings" panose="05000000000000000000" pitchFamily="2" charset="2"/>
              <a:buChar char="Ø"/>
            </a:pPr>
            <a:r>
              <a:rPr lang="tr-TR" sz="1600" dirty="0" err="1">
                <a:solidFill>
                  <a:schemeClr val="bg1"/>
                </a:solidFill>
                <a:latin typeface="Calibri" panose="020F0502020204030204" pitchFamily="34" charset="0"/>
              </a:rPr>
              <a:t>Goods</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which</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are</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imported</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for</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the</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purpose</a:t>
            </a:r>
            <a:r>
              <a:rPr lang="tr-TR" sz="1600" dirty="0">
                <a:solidFill>
                  <a:schemeClr val="bg1"/>
                </a:solidFill>
                <a:latin typeface="Calibri" panose="020F0502020204030204" pitchFamily="34" charset="0"/>
              </a:rPr>
              <a:t> of </a:t>
            </a:r>
            <a:r>
              <a:rPr lang="tr-TR" sz="1600" dirty="0" err="1">
                <a:solidFill>
                  <a:schemeClr val="bg1"/>
                </a:solidFill>
                <a:latin typeface="Calibri" panose="020F0502020204030204" pitchFamily="34" charset="0"/>
              </a:rPr>
              <a:t>using</a:t>
            </a:r>
            <a:r>
              <a:rPr lang="tr-TR" sz="1600" dirty="0">
                <a:solidFill>
                  <a:schemeClr val="bg1"/>
                </a:solidFill>
                <a:latin typeface="Calibri" panose="020F0502020204030204" pitchFamily="34" charset="0"/>
              </a:rPr>
              <a:t> on software </a:t>
            </a:r>
            <a:r>
              <a:rPr lang="tr-TR" sz="1600" dirty="0" err="1">
                <a:solidFill>
                  <a:schemeClr val="bg1"/>
                </a:solidFill>
                <a:latin typeface="Calibri" panose="020F0502020204030204" pitchFamily="34" charset="0"/>
              </a:rPr>
              <a:t>works</a:t>
            </a:r>
            <a:r>
              <a:rPr lang="tr-TR" sz="1600" dirty="0">
                <a:solidFill>
                  <a:schemeClr val="bg1"/>
                </a:solidFill>
                <a:latin typeface="Calibri" panose="020F0502020204030204" pitchFamily="34" charset="0"/>
              </a:rPr>
              <a:t>, R&amp;D, </a:t>
            </a:r>
            <a:r>
              <a:rPr lang="tr-TR" sz="1600" dirty="0" err="1">
                <a:solidFill>
                  <a:schemeClr val="bg1"/>
                </a:solidFill>
                <a:latin typeface="Calibri" panose="020F0502020204030204" pitchFamily="34" charset="0"/>
              </a:rPr>
              <a:t>innovation</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and</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design</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business</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are</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exempt</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from</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custom</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tax</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and</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all</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kind</a:t>
            </a:r>
            <a:r>
              <a:rPr lang="tr-TR" sz="1600" dirty="0">
                <a:solidFill>
                  <a:schemeClr val="bg1"/>
                </a:solidFill>
                <a:latin typeface="Calibri" panose="020F0502020204030204" pitchFamily="34" charset="0"/>
              </a:rPr>
              <a:t> of </a:t>
            </a:r>
            <a:r>
              <a:rPr lang="tr-TR" sz="1600" dirty="0" err="1">
                <a:solidFill>
                  <a:schemeClr val="bg1"/>
                </a:solidFill>
                <a:latin typeface="Calibri" panose="020F0502020204030204" pitchFamily="34" charset="0"/>
              </a:rPr>
              <a:t>papers</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under</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this</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scope</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are</a:t>
            </a:r>
            <a:r>
              <a:rPr lang="tr-TR" sz="1600" dirty="0">
                <a:solidFill>
                  <a:schemeClr val="bg1"/>
                </a:solidFill>
                <a:latin typeface="Calibri" panose="020F0502020204030204" pitchFamily="34" charset="0"/>
              </a:rPr>
              <a:t> not </a:t>
            </a:r>
            <a:r>
              <a:rPr lang="tr-TR" sz="1600" dirty="0" err="1">
                <a:solidFill>
                  <a:schemeClr val="bg1"/>
                </a:solidFill>
                <a:latin typeface="Calibri" panose="020F0502020204030204" pitchFamily="34" charset="0"/>
              </a:rPr>
              <a:t>subject</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to</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stamp</a:t>
            </a:r>
            <a:r>
              <a:rPr lang="tr-TR" sz="1600" dirty="0">
                <a:solidFill>
                  <a:schemeClr val="bg1"/>
                </a:solidFill>
                <a:latin typeface="Calibri" panose="020F0502020204030204" pitchFamily="34" charset="0"/>
              </a:rPr>
              <a:t> </a:t>
            </a:r>
            <a:r>
              <a:rPr lang="tr-TR" sz="1600" dirty="0" err="1">
                <a:solidFill>
                  <a:schemeClr val="bg1"/>
                </a:solidFill>
                <a:latin typeface="Calibri" panose="020F0502020204030204" pitchFamily="34" charset="0"/>
              </a:rPr>
              <a:t>tax</a:t>
            </a:r>
            <a:r>
              <a:rPr lang="tr-TR" sz="1600" dirty="0">
                <a:solidFill>
                  <a:schemeClr val="bg1"/>
                </a:solidFill>
                <a:latin typeface="Calibri" panose="020F0502020204030204" pitchFamily="34" charset="0"/>
              </a:rPr>
              <a:t>.</a:t>
            </a:r>
          </a:p>
        </p:txBody>
      </p:sp>
      <p:pic>
        <p:nvPicPr>
          <p:cNvPr id="14" name="İçerik Yer Tutucusu 13">
            <a:extLst>
              <a:ext uri="{FF2B5EF4-FFF2-40B4-BE49-F238E27FC236}">
                <a16:creationId xmlns:a16="http://schemas.microsoft.com/office/drawing/2014/main" id="{F773A245-668D-413A-8262-12C4605C2FE9}"/>
              </a:ext>
            </a:extLst>
          </p:cNvPr>
          <p:cNvPicPr>
            <a:picLocks noGrp="1" noChangeAspect="1"/>
          </p:cNvPicPr>
          <p:nvPr>
            <p:ph sz="half" idx="2"/>
          </p:nvPr>
        </p:nvPicPr>
        <p:blipFill>
          <a:blip r:embed="rId2"/>
          <a:stretch>
            <a:fillRect/>
          </a:stretch>
        </p:blipFill>
        <p:spPr>
          <a:xfrm>
            <a:off x="2908851" y="1456412"/>
            <a:ext cx="6374294" cy="28895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1">
            <a:extLst>
              <a:ext uri="{FF2B5EF4-FFF2-40B4-BE49-F238E27FC236}">
                <a16:creationId xmlns:a16="http://schemas.microsoft.com/office/drawing/2014/main" id="{B13303AF-523F-450D-B197-0C17682FA863}"/>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166427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5F89618B-A34A-47D1-B8BD-016DA5D291C8}"/>
              </a:ext>
            </a:extLst>
          </p:cNvPr>
          <p:cNvPicPr>
            <a:picLocks noGrp="1" noChangeAspect="1"/>
          </p:cNvPicPr>
          <p:nvPr>
            <p:ph sz="half" idx="1"/>
          </p:nvPr>
        </p:nvPicPr>
        <p:blipFill>
          <a:blip r:embed="rId2"/>
          <a:stretch>
            <a:fillRect/>
          </a:stretch>
        </p:blipFill>
        <p:spPr>
          <a:xfrm>
            <a:off x="7076660" y="1927971"/>
            <a:ext cx="4525629" cy="387670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İçerik Yer Tutucusu 3">
            <a:extLst>
              <a:ext uri="{FF2B5EF4-FFF2-40B4-BE49-F238E27FC236}">
                <a16:creationId xmlns:a16="http://schemas.microsoft.com/office/drawing/2014/main" id="{E72FC029-DB49-42B9-BA42-994B6AF6B59B}"/>
              </a:ext>
            </a:extLst>
          </p:cNvPr>
          <p:cNvSpPr>
            <a:spLocks noGrp="1"/>
          </p:cNvSpPr>
          <p:nvPr>
            <p:ph sz="half" idx="2"/>
          </p:nvPr>
        </p:nvSpPr>
        <p:spPr>
          <a:xfrm>
            <a:off x="172278" y="659295"/>
            <a:ext cx="6612835" cy="5963480"/>
          </a:xfrm>
        </p:spPr>
        <p:txBody>
          <a:bodyPr>
            <a:normAutofit fontScale="92500" lnSpcReduction="10000"/>
          </a:bodyPr>
          <a:lstStyle/>
          <a:p>
            <a:pPr>
              <a:lnSpc>
                <a:spcPct val="107000"/>
              </a:lnSpc>
              <a:spcAft>
                <a:spcPts val="800"/>
              </a:spcAft>
              <a:tabLst>
                <a:tab pos="115824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Supports Provided to </a:t>
            </a:r>
            <a:r>
              <a:rPr lang="tr-TR" sz="1800" b="1" dirty="0">
                <a:effectLst/>
                <a:latin typeface="Calibri" panose="020F0502020204030204" pitchFamily="34" charset="0"/>
                <a:ea typeface="Calibri" panose="020F0502020204030204" pitchFamily="34" charset="0"/>
                <a:cs typeface="Calibri" panose="020F0502020204030204" pitchFamily="34" charset="0"/>
              </a:rPr>
              <a:t>Academics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just">
              <a:buClrTx/>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Calibri" panose="020F0502020204030204" pitchFamily="34" charset="0"/>
              </a:rPr>
              <a:t>Personnel from public institutions and organizations and universities, whose services are needed as researchers and administrative staff in the activities in the Zone, can be </a:t>
            </a:r>
            <a:r>
              <a:rPr lang="en-GB" sz="1800" b="1" dirty="0">
                <a:effectLst/>
                <a:latin typeface="Calibri" panose="020F0502020204030204" pitchFamily="34" charset="0"/>
                <a:ea typeface="Calibri" panose="020F0502020204030204" pitchFamily="34" charset="0"/>
                <a:cs typeface="Calibri" panose="020F0502020204030204" pitchFamily="34" charset="0"/>
              </a:rPr>
              <a:t>employed on a permanent or part-time basis</a:t>
            </a:r>
            <a:r>
              <a:rPr lang="en-GB" sz="1800" dirty="0">
                <a:effectLst/>
                <a:latin typeface="Calibri" panose="020F0502020204030204" pitchFamily="34" charset="0"/>
                <a:ea typeface="Calibri" panose="020F0502020204030204" pitchFamily="34" charset="0"/>
                <a:cs typeface="Calibri" panose="020F0502020204030204" pitchFamily="34" charset="0"/>
              </a:rPr>
              <a:t> with the permission of the institutions they work for</a:t>
            </a:r>
            <a:endParaRPr lang="tr-TR" sz="1800" dirty="0">
              <a:latin typeface="Calibri" panose="020F0502020204030204" pitchFamily="34" charset="0"/>
              <a:ea typeface="Calibri" panose="020F0502020204030204" pitchFamily="34" charset="0"/>
              <a:cs typeface="Calibri" panose="020F0502020204030204" pitchFamily="34" charset="0"/>
            </a:endParaRPr>
          </a:p>
          <a:p>
            <a:pPr algn="just">
              <a:buClrTx/>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Calibri" panose="020F0502020204030204" pitchFamily="34" charset="0"/>
              </a:rPr>
              <a:t>For the faculty members, lecturers, research assistants and experts who work </a:t>
            </a:r>
            <a:r>
              <a:rPr lang="en-GB" sz="1800" b="1" dirty="0">
                <a:effectLst/>
                <a:latin typeface="Calibri" panose="020F0502020204030204" pitchFamily="34" charset="0"/>
                <a:ea typeface="Calibri" panose="020F0502020204030204" pitchFamily="34" charset="0"/>
                <a:cs typeface="Calibri" panose="020F0502020204030204" pitchFamily="34" charset="0"/>
              </a:rPr>
              <a:t>part-time</a:t>
            </a:r>
            <a:r>
              <a:rPr lang="en-GB" sz="1800" dirty="0">
                <a:effectLst/>
                <a:latin typeface="Calibri" panose="020F0502020204030204" pitchFamily="34" charset="0"/>
                <a:ea typeface="Calibri" panose="020F0502020204030204" pitchFamily="34" charset="0"/>
                <a:cs typeface="Calibri" panose="020F0502020204030204" pitchFamily="34" charset="0"/>
              </a:rPr>
              <a:t>, their income in return for these services are </a:t>
            </a:r>
            <a:r>
              <a:rPr lang="en-GB" sz="1800" b="1" dirty="0">
                <a:effectLst/>
                <a:latin typeface="Calibri" panose="020F0502020204030204" pitchFamily="34" charset="0"/>
                <a:ea typeface="Calibri" panose="020F0502020204030204" pitchFamily="34" charset="0"/>
                <a:cs typeface="Calibri" panose="020F0502020204030204" pitchFamily="34" charset="0"/>
              </a:rPr>
              <a:t>excluded from the scope of the university revolving fund</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just">
              <a:buClrTx/>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Calibri" panose="020F0502020204030204" pitchFamily="34" charset="0"/>
              </a:rPr>
              <a:t>Personnel who will be </a:t>
            </a:r>
            <a:r>
              <a:rPr lang="en-GB" sz="1800" b="1" dirty="0">
                <a:effectLst/>
                <a:latin typeface="Calibri" panose="020F0502020204030204" pitchFamily="34" charset="0"/>
                <a:ea typeface="Calibri" panose="020F0502020204030204" pitchFamily="34" charset="0"/>
                <a:cs typeface="Calibri" panose="020F0502020204030204" pitchFamily="34" charset="0"/>
              </a:rPr>
              <a:t>permanently</a:t>
            </a:r>
            <a:r>
              <a:rPr lang="en-GB" sz="1800" dirty="0">
                <a:effectLst/>
                <a:latin typeface="Calibri" panose="020F0502020204030204" pitchFamily="34" charset="0"/>
                <a:ea typeface="Calibri" panose="020F0502020204030204" pitchFamily="34" charset="0"/>
                <a:cs typeface="Calibri" panose="020F0502020204030204" pitchFamily="34" charset="0"/>
              </a:rPr>
              <a:t> employed are given </a:t>
            </a:r>
            <a:r>
              <a:rPr lang="en-GB" sz="1800" b="1" dirty="0">
                <a:effectLst/>
                <a:latin typeface="Calibri" panose="020F0502020204030204" pitchFamily="34" charset="0"/>
                <a:ea typeface="Calibri" panose="020F0502020204030204" pitchFamily="34" charset="0"/>
                <a:cs typeface="Calibri" panose="020F0502020204030204" pitchFamily="34" charset="0"/>
              </a:rPr>
              <a:t>unpaid leave</a:t>
            </a:r>
            <a:r>
              <a:rPr lang="en-GB" sz="1800" dirty="0">
                <a:effectLst/>
                <a:latin typeface="Calibri" panose="020F0502020204030204" pitchFamily="34" charset="0"/>
                <a:ea typeface="Calibri" panose="020F0502020204030204" pitchFamily="34" charset="0"/>
                <a:cs typeface="Calibri" panose="020F0502020204030204" pitchFamily="34" charset="0"/>
              </a:rPr>
              <a:t> by their institutions and </a:t>
            </a:r>
            <a:r>
              <a:rPr lang="en-GB" sz="1800" b="1" dirty="0">
                <a:effectLst/>
                <a:latin typeface="Calibri" panose="020F0502020204030204" pitchFamily="34" charset="0"/>
                <a:ea typeface="Calibri" panose="020F0502020204030204" pitchFamily="34" charset="0"/>
                <a:cs typeface="Calibri" panose="020F0502020204030204" pitchFamily="34" charset="0"/>
              </a:rPr>
              <a:t>their relations with their personnel cadre continue</a:t>
            </a:r>
            <a:r>
              <a:rPr lang="en-GB" sz="1800" dirty="0">
                <a:effectLst/>
                <a:latin typeface="Calibri" panose="020F0502020204030204" pitchFamily="34" charset="0"/>
                <a:ea typeface="Calibri" panose="020F0502020204030204" pitchFamily="34" charset="0"/>
                <a:cs typeface="Calibri" panose="020F0502020204030204" pitchFamily="34" charset="0"/>
              </a:rPr>
              <a:t>.</a:t>
            </a:r>
          </a:p>
          <a:p>
            <a:pPr algn="just">
              <a:buClrTx/>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Calibri" panose="020F0502020204030204" pitchFamily="34" charset="0"/>
              </a:rPr>
              <a:t>Instructors can carry out their studies in accordance with the principles of </a:t>
            </a:r>
            <a:r>
              <a:rPr lang="en-GB" sz="1800" b="1" dirty="0">
                <a:effectLst/>
                <a:latin typeface="Calibri" panose="020F0502020204030204" pitchFamily="34" charset="0"/>
                <a:ea typeface="Calibri" panose="020F0502020204030204" pitchFamily="34" charset="0"/>
                <a:cs typeface="Calibri" panose="020F0502020204030204" pitchFamily="34" charset="0"/>
              </a:rPr>
              <a:t>temporary assignment in the country and abroad</a:t>
            </a:r>
            <a:r>
              <a:rPr lang="en-GB" sz="1800" dirty="0">
                <a:effectLst/>
                <a:latin typeface="Calibri" panose="020F0502020204030204" pitchFamily="34" charset="0"/>
                <a:ea typeface="Calibri" panose="020F0502020204030204" pitchFamily="34" charset="0"/>
                <a:cs typeface="Calibri" panose="020F0502020204030204" pitchFamily="34" charset="0"/>
              </a:rPr>
              <a:t> stipulated in Article 39 of the Law No. 2547 in institutions in the Zone with the permission of the University Administrative Board. The incomes of faculty members assigned in the Zone on a </a:t>
            </a:r>
            <a:r>
              <a:rPr lang="en-GB" sz="1800" b="1" dirty="0">
                <a:effectLst/>
                <a:latin typeface="Calibri" panose="020F0502020204030204" pitchFamily="34" charset="0"/>
                <a:ea typeface="Calibri" panose="020F0502020204030204" pitchFamily="34" charset="0"/>
                <a:cs typeface="Calibri" panose="020F0502020204030204" pitchFamily="34" charset="0"/>
              </a:rPr>
              <a:t>paid leave</a:t>
            </a:r>
            <a:r>
              <a:rPr lang="en-GB" sz="1800" dirty="0">
                <a:effectLst/>
                <a:latin typeface="Calibri" panose="020F0502020204030204" pitchFamily="34" charset="0"/>
                <a:ea typeface="Calibri" panose="020F0502020204030204" pitchFamily="34" charset="0"/>
                <a:cs typeface="Calibri" panose="020F0502020204030204" pitchFamily="34" charset="0"/>
              </a:rPr>
              <a:t> are </a:t>
            </a:r>
            <a:r>
              <a:rPr lang="en-GB" sz="1800" b="1" dirty="0">
                <a:effectLst/>
                <a:latin typeface="Calibri" panose="020F0502020204030204" pitchFamily="34" charset="0"/>
                <a:ea typeface="Calibri" panose="020F0502020204030204" pitchFamily="34" charset="0"/>
                <a:cs typeface="Calibri" panose="020F0502020204030204" pitchFamily="34" charset="0"/>
              </a:rPr>
              <a:t>excluded from the scope of the university revolving fund</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tr-TR" sz="1500" b="0" i="0" dirty="0">
                <a:solidFill>
                  <a:schemeClr val="bg1"/>
                </a:solidFill>
                <a:effectLst/>
                <a:latin typeface="Calibri" panose="020F0502020204030204" pitchFamily="34" charset="0"/>
                <a:cs typeface="Calibri" panose="020F0502020204030204" pitchFamily="34" charset="0"/>
              </a:rPr>
              <a:t> </a:t>
            </a:r>
          </a:p>
          <a:p>
            <a:pPr algn="just">
              <a:buClrTx/>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Calibri" panose="020F0502020204030204" pitchFamily="34" charset="0"/>
              </a:rPr>
              <a:t>Faculty members may </a:t>
            </a:r>
            <a:r>
              <a:rPr lang="en-GB" sz="1800" b="1" dirty="0">
                <a:effectLst/>
                <a:latin typeface="Calibri" panose="020F0502020204030204" pitchFamily="34" charset="0"/>
                <a:ea typeface="Calibri" panose="020F0502020204030204" pitchFamily="34" charset="0"/>
                <a:cs typeface="Calibri" panose="020F0502020204030204" pitchFamily="34" charset="0"/>
              </a:rPr>
              <a:t>establish companies, become a partner in an established company and/or take part in the management of these companies</a:t>
            </a:r>
            <a:r>
              <a:rPr lang="en-GB" sz="1800" dirty="0">
                <a:effectLst/>
                <a:latin typeface="Calibri" panose="020F0502020204030204" pitchFamily="34" charset="0"/>
                <a:ea typeface="Calibri" panose="020F0502020204030204" pitchFamily="34" charset="0"/>
                <a:cs typeface="Calibri" panose="020F0502020204030204" pitchFamily="34" charset="0"/>
              </a:rPr>
              <a:t> in these zones, with the permission of the University Administrative Board, in order to commercialize the results of their research.</a:t>
            </a:r>
          </a:p>
        </p:txBody>
      </p:sp>
      <p:pic>
        <p:nvPicPr>
          <p:cNvPr id="2" name="Picture 1">
            <a:extLst>
              <a:ext uri="{FF2B5EF4-FFF2-40B4-BE49-F238E27FC236}">
                <a16:creationId xmlns:a16="http://schemas.microsoft.com/office/drawing/2014/main" id="{E22856B4-08ED-40EE-B1F0-AA786E58CF29}"/>
              </a:ext>
            </a:extLst>
          </p:cNvPr>
          <p:cNvPicPr>
            <a:picLocks noChangeAspect="1"/>
          </p:cNvPicPr>
          <p:nvPr/>
        </p:nvPicPr>
        <p:blipFill>
          <a:blip r:embed="rId3"/>
          <a:stretch>
            <a:fillRect/>
          </a:stretch>
        </p:blipFill>
        <p:spPr>
          <a:xfrm>
            <a:off x="10350848" y="0"/>
            <a:ext cx="1841152" cy="1530229"/>
          </a:xfrm>
          <a:prstGeom prst="rect">
            <a:avLst/>
          </a:prstGeom>
        </p:spPr>
      </p:pic>
    </p:spTree>
    <p:extLst>
      <p:ext uri="{BB962C8B-B14F-4D97-AF65-F5344CB8AC3E}">
        <p14:creationId xmlns:p14="http://schemas.microsoft.com/office/powerpoint/2010/main" val="710728141"/>
      </p:ext>
    </p:extLst>
  </p:cSld>
  <p:clrMapOvr>
    <a:masterClrMapping/>
  </p:clrMapOvr>
</p:sld>
</file>

<file path=ppt/theme/theme1.xml><?xml version="1.0" encoding="utf-8"?>
<a:theme xmlns:a="http://schemas.openxmlformats.org/drawingml/2006/main" name="Dilim">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4372</TotalTime>
  <Words>1137</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Gothic</vt:lpstr>
      <vt:lpstr>Wingdings</vt:lpstr>
      <vt:lpstr>Wingdings 3</vt:lpstr>
      <vt:lpstr>Dilim</vt:lpstr>
      <vt:lpstr>PowerPoint Presentation</vt:lpstr>
      <vt:lpstr>Technopark; Technopark is premises where acedemic, economics and social structure are brought together, it hosts universites, research instutions, indusrial enterprises in same zone and facilities them to do research, development and innovation activites through mutual transfer of technology for creating value-added-products   Technoparks in Turkey; Working on establishment of technoparks in Turkey dates back to 1980. As a result, in 1990s, within the collaboration framework of KOSGEB and the Universities, TEKMER ( so-called Technology Centers) were founded.</vt:lpstr>
      <vt:lpstr>PowerPoint Presentation</vt:lpstr>
      <vt:lpstr>Support and Exemption for Firms Operating in Technology Development Zone (TDZ)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Serhan Saridede</cp:lastModifiedBy>
  <cp:revision>107</cp:revision>
  <dcterms:created xsi:type="dcterms:W3CDTF">2021-01-15T07:02:48Z</dcterms:created>
  <dcterms:modified xsi:type="dcterms:W3CDTF">2021-07-06T11:28:25Z</dcterms:modified>
</cp:coreProperties>
</file>